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1"/>
  </p:sldMasterIdLst>
  <p:notesMasterIdLst>
    <p:notesMasterId r:id="rId68"/>
  </p:notesMasterIdLst>
  <p:handoutMasterIdLst>
    <p:handoutMasterId r:id="rId69"/>
  </p:handoutMasterIdLst>
  <p:sldIdLst>
    <p:sldId id="257" r:id="rId2"/>
    <p:sldId id="321" r:id="rId3"/>
    <p:sldId id="360" r:id="rId4"/>
    <p:sldId id="369" r:id="rId5"/>
    <p:sldId id="363" r:id="rId6"/>
    <p:sldId id="433" r:id="rId7"/>
    <p:sldId id="362" r:id="rId8"/>
    <p:sldId id="370" r:id="rId9"/>
    <p:sldId id="361" r:id="rId10"/>
    <p:sldId id="367" r:id="rId11"/>
    <p:sldId id="375" r:id="rId12"/>
    <p:sldId id="372" r:id="rId13"/>
    <p:sldId id="376" r:id="rId14"/>
    <p:sldId id="380" r:id="rId15"/>
    <p:sldId id="356" r:id="rId16"/>
    <p:sldId id="383" r:id="rId17"/>
    <p:sldId id="390" r:id="rId18"/>
    <p:sldId id="382" r:id="rId19"/>
    <p:sldId id="384" r:id="rId20"/>
    <p:sldId id="387" r:id="rId21"/>
    <p:sldId id="434" r:id="rId22"/>
    <p:sldId id="402" r:id="rId23"/>
    <p:sldId id="391" r:id="rId24"/>
    <p:sldId id="396" r:id="rId25"/>
    <p:sldId id="403" r:id="rId26"/>
    <p:sldId id="392" r:id="rId27"/>
    <p:sldId id="398" r:id="rId28"/>
    <p:sldId id="404" r:id="rId29"/>
    <p:sldId id="357" r:id="rId30"/>
    <p:sldId id="400" r:id="rId31"/>
    <p:sldId id="446" r:id="rId32"/>
    <p:sldId id="408" r:id="rId33"/>
    <p:sldId id="445" r:id="rId34"/>
    <p:sldId id="409" r:id="rId35"/>
    <p:sldId id="410" r:id="rId36"/>
    <p:sldId id="411" r:id="rId37"/>
    <p:sldId id="449" r:id="rId38"/>
    <p:sldId id="406" r:id="rId39"/>
    <p:sldId id="394" r:id="rId40"/>
    <p:sldId id="435" r:id="rId41"/>
    <p:sldId id="416" r:id="rId42"/>
    <p:sldId id="436" r:id="rId43"/>
    <p:sldId id="437" r:id="rId44"/>
    <p:sldId id="438" r:id="rId45"/>
    <p:sldId id="418" r:id="rId46"/>
    <p:sldId id="419" r:id="rId47"/>
    <p:sldId id="439" r:id="rId48"/>
    <p:sldId id="417" r:id="rId49"/>
    <p:sldId id="420" r:id="rId50"/>
    <p:sldId id="440" r:id="rId51"/>
    <p:sldId id="358" r:id="rId52"/>
    <p:sldId id="413" r:id="rId53"/>
    <p:sldId id="422" r:id="rId54"/>
    <p:sldId id="421" r:id="rId55"/>
    <p:sldId id="428" r:id="rId56"/>
    <p:sldId id="447" r:id="rId57"/>
    <p:sldId id="448" r:id="rId58"/>
    <p:sldId id="432" r:id="rId59"/>
    <p:sldId id="425" r:id="rId60"/>
    <p:sldId id="429" r:id="rId61"/>
    <p:sldId id="431" r:id="rId62"/>
    <p:sldId id="430" r:id="rId63"/>
    <p:sldId id="443" r:id="rId64"/>
    <p:sldId id="444" r:id="rId65"/>
    <p:sldId id="441" r:id="rId66"/>
    <p:sldId id="313" r:id="rId6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880" autoAdjust="0"/>
  </p:normalViewPr>
  <p:slideViewPr>
    <p:cSldViewPr>
      <p:cViewPr varScale="1">
        <p:scale>
          <a:sx n="90" d="100"/>
          <a:sy n="90" d="100"/>
        </p:scale>
        <p:origin x="1392" y="90"/>
      </p:cViewPr>
      <p:guideLst>
        <p:guide orient="horz" pos="2160"/>
        <p:guide pos="3840"/>
      </p:guideLst>
    </p:cSldViewPr>
  </p:slideViewPr>
  <p:notesTextViewPr>
    <p:cViewPr>
      <p:scale>
        <a:sx n="1" d="1"/>
        <a:sy n="1" d="1"/>
      </p:scale>
      <p:origin x="0" y="0"/>
    </p:cViewPr>
  </p:notesTextViewPr>
  <p:notesViewPr>
    <p:cSldViewPr>
      <p:cViewPr varScale="1">
        <p:scale>
          <a:sx n="81" d="100"/>
          <a:sy n="81" d="100"/>
        </p:scale>
        <p:origin x="-3000"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F505661-3098-4E69-A144-DA91561DEF5C}" type="datetimeFigureOut">
              <a:rPr lang="en-US" smtClean="0"/>
              <a:t>8/30/2021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D1CC403-E494-4E7D-A140-F9DD63AE3B04}" type="slidenum">
              <a:rPr lang="en-US" smtClean="0"/>
              <a:t>‹#›</a:t>
            </a:fld>
            <a:endParaRPr lang="en-US" dirty="0"/>
          </a:p>
        </p:txBody>
      </p:sp>
    </p:spTree>
    <p:extLst>
      <p:ext uri="{BB962C8B-B14F-4D97-AF65-F5344CB8AC3E}">
        <p14:creationId xmlns:p14="http://schemas.microsoft.com/office/powerpoint/2010/main" val="1724108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3DEEFB9-1617-4261-8834-84AF505223A5}" type="datetimeFigureOut">
              <a:rPr lang="en-US" smtClean="0"/>
              <a:t>8/30/2021</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0EFBF7B-03C1-4D6F-8436-990FC1087F79}" type="slidenum">
              <a:rPr lang="en-US" smtClean="0"/>
              <a:t>‹#›</a:t>
            </a:fld>
            <a:endParaRPr lang="en-US" dirty="0"/>
          </a:p>
        </p:txBody>
      </p:sp>
    </p:spTree>
    <p:extLst>
      <p:ext uri="{BB962C8B-B14F-4D97-AF65-F5344CB8AC3E}">
        <p14:creationId xmlns:p14="http://schemas.microsoft.com/office/powerpoint/2010/main" val="2679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a:t>
            </a:fld>
            <a:endParaRPr lang="en-US" dirty="0"/>
          </a:p>
        </p:txBody>
      </p:sp>
    </p:spTree>
    <p:extLst>
      <p:ext uri="{BB962C8B-B14F-4D97-AF65-F5344CB8AC3E}">
        <p14:creationId xmlns:p14="http://schemas.microsoft.com/office/powerpoint/2010/main" val="2173019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FBF7B-03C1-4D6F-8436-990FC1087F79}" type="slidenum">
              <a:rPr lang="en-US" smtClean="0"/>
              <a:t>2</a:t>
            </a:fld>
            <a:endParaRPr lang="en-US" dirty="0"/>
          </a:p>
        </p:txBody>
      </p:sp>
    </p:spTree>
    <p:extLst>
      <p:ext uri="{BB962C8B-B14F-4D97-AF65-F5344CB8AC3E}">
        <p14:creationId xmlns:p14="http://schemas.microsoft.com/office/powerpoint/2010/main" val="255050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3</a:t>
            </a:fld>
            <a:endParaRPr lang="en-US" dirty="0"/>
          </a:p>
        </p:txBody>
      </p:sp>
    </p:spTree>
    <p:extLst>
      <p:ext uri="{BB962C8B-B14F-4D97-AF65-F5344CB8AC3E}">
        <p14:creationId xmlns:p14="http://schemas.microsoft.com/office/powerpoint/2010/main" val="510476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4</a:t>
            </a:fld>
            <a:endParaRPr lang="en-US" dirty="0"/>
          </a:p>
        </p:txBody>
      </p:sp>
    </p:spTree>
    <p:extLst>
      <p:ext uri="{BB962C8B-B14F-4D97-AF65-F5344CB8AC3E}">
        <p14:creationId xmlns:p14="http://schemas.microsoft.com/office/powerpoint/2010/main" val="2981921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5</a:t>
            </a:fld>
            <a:endParaRPr lang="en-US" dirty="0"/>
          </a:p>
        </p:txBody>
      </p:sp>
    </p:spTree>
    <p:extLst>
      <p:ext uri="{BB962C8B-B14F-4D97-AF65-F5344CB8AC3E}">
        <p14:creationId xmlns:p14="http://schemas.microsoft.com/office/powerpoint/2010/main" val="88791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6</a:t>
            </a:fld>
            <a:endParaRPr lang="en-US" dirty="0"/>
          </a:p>
        </p:txBody>
      </p:sp>
    </p:spTree>
    <p:extLst>
      <p:ext uri="{BB962C8B-B14F-4D97-AF65-F5344CB8AC3E}">
        <p14:creationId xmlns:p14="http://schemas.microsoft.com/office/powerpoint/2010/main" val="1178793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EFBF7B-03C1-4D6F-8436-990FC1087F79}" type="slidenum">
              <a:rPr lang="en-US" smtClean="0"/>
              <a:t>7</a:t>
            </a:fld>
            <a:endParaRPr lang="en-US" dirty="0"/>
          </a:p>
        </p:txBody>
      </p:sp>
    </p:spTree>
    <p:extLst>
      <p:ext uri="{BB962C8B-B14F-4D97-AF65-F5344CB8AC3E}">
        <p14:creationId xmlns:p14="http://schemas.microsoft.com/office/powerpoint/2010/main" val="3123695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8</a:t>
            </a:fld>
            <a:endParaRPr lang="en-US" dirty="0"/>
          </a:p>
        </p:txBody>
      </p:sp>
    </p:spTree>
    <p:extLst>
      <p:ext uri="{BB962C8B-B14F-4D97-AF65-F5344CB8AC3E}">
        <p14:creationId xmlns:p14="http://schemas.microsoft.com/office/powerpoint/2010/main" val="3137666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9</a:t>
            </a:fld>
            <a:endParaRPr lang="en-US" dirty="0"/>
          </a:p>
        </p:txBody>
      </p:sp>
    </p:spTree>
    <p:extLst>
      <p:ext uri="{BB962C8B-B14F-4D97-AF65-F5344CB8AC3E}">
        <p14:creationId xmlns:p14="http://schemas.microsoft.com/office/powerpoint/2010/main" val="951895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10</a:t>
            </a:fld>
            <a:endParaRPr lang="en-US" dirty="0"/>
          </a:p>
        </p:txBody>
      </p:sp>
    </p:spTree>
    <p:extLst>
      <p:ext uri="{BB962C8B-B14F-4D97-AF65-F5344CB8AC3E}">
        <p14:creationId xmlns:p14="http://schemas.microsoft.com/office/powerpoint/2010/main" val="3607861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11</a:t>
            </a:fld>
            <a:endParaRPr lang="en-US" dirty="0"/>
          </a:p>
        </p:txBody>
      </p:sp>
    </p:spTree>
    <p:extLst>
      <p:ext uri="{BB962C8B-B14F-4D97-AF65-F5344CB8AC3E}">
        <p14:creationId xmlns:p14="http://schemas.microsoft.com/office/powerpoint/2010/main" val="2805761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12</a:t>
            </a:fld>
            <a:endParaRPr lang="en-US" dirty="0"/>
          </a:p>
        </p:txBody>
      </p:sp>
    </p:spTree>
    <p:extLst>
      <p:ext uri="{BB962C8B-B14F-4D97-AF65-F5344CB8AC3E}">
        <p14:creationId xmlns:p14="http://schemas.microsoft.com/office/powerpoint/2010/main" val="1573662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13</a:t>
            </a:fld>
            <a:endParaRPr lang="en-US" dirty="0"/>
          </a:p>
        </p:txBody>
      </p:sp>
    </p:spTree>
    <p:extLst>
      <p:ext uri="{BB962C8B-B14F-4D97-AF65-F5344CB8AC3E}">
        <p14:creationId xmlns:p14="http://schemas.microsoft.com/office/powerpoint/2010/main" val="3926806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14</a:t>
            </a:fld>
            <a:endParaRPr lang="en-US" dirty="0"/>
          </a:p>
        </p:txBody>
      </p:sp>
    </p:spTree>
    <p:extLst>
      <p:ext uri="{BB962C8B-B14F-4D97-AF65-F5344CB8AC3E}">
        <p14:creationId xmlns:p14="http://schemas.microsoft.com/office/powerpoint/2010/main" val="2146764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FBF7B-03C1-4D6F-8436-990FC1087F79}" type="slidenum">
              <a:rPr lang="en-US" smtClean="0"/>
              <a:t>15</a:t>
            </a:fld>
            <a:endParaRPr lang="en-US" dirty="0"/>
          </a:p>
        </p:txBody>
      </p:sp>
    </p:spTree>
    <p:extLst>
      <p:ext uri="{BB962C8B-B14F-4D97-AF65-F5344CB8AC3E}">
        <p14:creationId xmlns:p14="http://schemas.microsoft.com/office/powerpoint/2010/main" val="338630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FBF7B-03C1-4D6F-8436-990FC1087F79}" type="slidenum">
              <a:rPr lang="en-US" smtClean="0"/>
              <a:t>16</a:t>
            </a:fld>
            <a:endParaRPr lang="en-US" dirty="0"/>
          </a:p>
        </p:txBody>
      </p:sp>
    </p:spTree>
    <p:extLst>
      <p:ext uri="{BB962C8B-B14F-4D97-AF65-F5344CB8AC3E}">
        <p14:creationId xmlns:p14="http://schemas.microsoft.com/office/powerpoint/2010/main" val="3921621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17</a:t>
            </a:fld>
            <a:endParaRPr lang="en-US" dirty="0"/>
          </a:p>
        </p:txBody>
      </p:sp>
    </p:spTree>
    <p:extLst>
      <p:ext uri="{BB962C8B-B14F-4D97-AF65-F5344CB8AC3E}">
        <p14:creationId xmlns:p14="http://schemas.microsoft.com/office/powerpoint/2010/main" val="3159364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34 CFR § 106.45(b)(iii)</a:t>
            </a: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18</a:t>
            </a:fld>
            <a:endParaRPr lang="en-US" dirty="0"/>
          </a:p>
        </p:txBody>
      </p:sp>
    </p:spTree>
    <p:extLst>
      <p:ext uri="{BB962C8B-B14F-4D97-AF65-F5344CB8AC3E}">
        <p14:creationId xmlns:p14="http://schemas.microsoft.com/office/powerpoint/2010/main" val="2664067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34 CFR § 106.45(b)(iii)</a:t>
            </a:r>
          </a:p>
        </p:txBody>
      </p:sp>
      <p:sp>
        <p:nvSpPr>
          <p:cNvPr id="4" name="Slide Number Placeholder 3"/>
          <p:cNvSpPr>
            <a:spLocks noGrp="1"/>
          </p:cNvSpPr>
          <p:nvPr>
            <p:ph type="sldNum" sz="quarter" idx="10"/>
          </p:nvPr>
        </p:nvSpPr>
        <p:spPr/>
        <p:txBody>
          <a:bodyPr/>
          <a:lstStyle/>
          <a:p>
            <a:fld id="{30EFBF7B-03C1-4D6F-8436-990FC1087F79}" type="slidenum">
              <a:rPr lang="en-US" smtClean="0"/>
              <a:t>19</a:t>
            </a:fld>
            <a:endParaRPr lang="en-US" dirty="0"/>
          </a:p>
        </p:txBody>
      </p:sp>
    </p:spTree>
    <p:extLst>
      <p:ext uri="{BB962C8B-B14F-4D97-AF65-F5344CB8AC3E}">
        <p14:creationId xmlns:p14="http://schemas.microsoft.com/office/powerpoint/2010/main" val="898204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34 CFR § 106.45(b)(iii)</a:t>
            </a:r>
          </a:p>
        </p:txBody>
      </p:sp>
      <p:sp>
        <p:nvSpPr>
          <p:cNvPr id="4" name="Slide Number Placeholder 3"/>
          <p:cNvSpPr>
            <a:spLocks noGrp="1"/>
          </p:cNvSpPr>
          <p:nvPr>
            <p:ph type="sldNum" sz="quarter" idx="10"/>
          </p:nvPr>
        </p:nvSpPr>
        <p:spPr/>
        <p:txBody>
          <a:bodyPr/>
          <a:lstStyle/>
          <a:p>
            <a:fld id="{30EFBF7B-03C1-4D6F-8436-990FC1087F79}" type="slidenum">
              <a:rPr lang="en-US" smtClean="0"/>
              <a:t>20</a:t>
            </a:fld>
            <a:endParaRPr lang="en-US" dirty="0"/>
          </a:p>
        </p:txBody>
      </p:sp>
    </p:spTree>
    <p:extLst>
      <p:ext uri="{BB962C8B-B14F-4D97-AF65-F5344CB8AC3E}">
        <p14:creationId xmlns:p14="http://schemas.microsoft.com/office/powerpoint/2010/main" val="1944743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34 CFR § 106.45(b)(iii)</a:t>
            </a:r>
          </a:p>
        </p:txBody>
      </p:sp>
      <p:sp>
        <p:nvSpPr>
          <p:cNvPr id="4" name="Slide Number Placeholder 3"/>
          <p:cNvSpPr>
            <a:spLocks noGrp="1"/>
          </p:cNvSpPr>
          <p:nvPr>
            <p:ph type="sldNum" sz="quarter" idx="10"/>
          </p:nvPr>
        </p:nvSpPr>
        <p:spPr/>
        <p:txBody>
          <a:bodyPr/>
          <a:lstStyle/>
          <a:p>
            <a:fld id="{30EFBF7B-03C1-4D6F-8436-990FC1087F79}" type="slidenum">
              <a:rPr lang="en-US" smtClean="0"/>
              <a:t>21</a:t>
            </a:fld>
            <a:endParaRPr lang="en-US" dirty="0"/>
          </a:p>
        </p:txBody>
      </p:sp>
    </p:spTree>
    <p:extLst>
      <p:ext uri="{BB962C8B-B14F-4D97-AF65-F5344CB8AC3E}">
        <p14:creationId xmlns:p14="http://schemas.microsoft.com/office/powerpoint/2010/main" val="2003943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22</a:t>
            </a:fld>
            <a:endParaRPr lang="en-US" dirty="0"/>
          </a:p>
        </p:txBody>
      </p:sp>
    </p:spTree>
    <p:extLst>
      <p:ext uri="{BB962C8B-B14F-4D97-AF65-F5344CB8AC3E}">
        <p14:creationId xmlns:p14="http://schemas.microsoft.com/office/powerpoint/2010/main" val="524627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34 CFR § 106.44(a)</a:t>
            </a:r>
          </a:p>
        </p:txBody>
      </p:sp>
      <p:sp>
        <p:nvSpPr>
          <p:cNvPr id="4" name="Slide Number Placeholder 3"/>
          <p:cNvSpPr>
            <a:spLocks noGrp="1"/>
          </p:cNvSpPr>
          <p:nvPr>
            <p:ph type="sldNum" sz="quarter" idx="10"/>
          </p:nvPr>
        </p:nvSpPr>
        <p:spPr/>
        <p:txBody>
          <a:bodyPr/>
          <a:lstStyle/>
          <a:p>
            <a:fld id="{30EFBF7B-03C1-4D6F-8436-990FC1087F79}" type="slidenum">
              <a:rPr lang="en-US" smtClean="0"/>
              <a:t>23</a:t>
            </a:fld>
            <a:endParaRPr lang="en-US" dirty="0"/>
          </a:p>
        </p:txBody>
      </p:sp>
    </p:spTree>
    <p:extLst>
      <p:ext uri="{BB962C8B-B14F-4D97-AF65-F5344CB8AC3E}">
        <p14:creationId xmlns:p14="http://schemas.microsoft.com/office/powerpoint/2010/main" val="1535007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24</a:t>
            </a:fld>
            <a:endParaRPr lang="en-US" dirty="0"/>
          </a:p>
        </p:txBody>
      </p:sp>
    </p:spTree>
    <p:extLst>
      <p:ext uri="{BB962C8B-B14F-4D97-AF65-F5344CB8AC3E}">
        <p14:creationId xmlns:p14="http://schemas.microsoft.com/office/powerpoint/2010/main" val="1500753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0EFBF7B-03C1-4D6F-8436-990FC1087F79}" type="slidenum">
              <a:rPr lang="en-US" smtClean="0"/>
              <a:t>25</a:t>
            </a:fld>
            <a:endParaRPr lang="en-US" dirty="0"/>
          </a:p>
        </p:txBody>
      </p:sp>
    </p:spTree>
    <p:extLst>
      <p:ext uri="{BB962C8B-B14F-4D97-AF65-F5344CB8AC3E}">
        <p14:creationId xmlns:p14="http://schemas.microsoft.com/office/powerpoint/2010/main" val="2488304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34 CFR § 106.44(a)</a:t>
            </a:r>
          </a:p>
        </p:txBody>
      </p:sp>
      <p:sp>
        <p:nvSpPr>
          <p:cNvPr id="4" name="Slide Number Placeholder 3"/>
          <p:cNvSpPr>
            <a:spLocks noGrp="1"/>
          </p:cNvSpPr>
          <p:nvPr>
            <p:ph type="sldNum" sz="quarter" idx="10"/>
          </p:nvPr>
        </p:nvSpPr>
        <p:spPr/>
        <p:txBody>
          <a:bodyPr/>
          <a:lstStyle/>
          <a:p>
            <a:fld id="{30EFBF7B-03C1-4D6F-8436-990FC1087F79}" type="slidenum">
              <a:rPr lang="en-US" smtClean="0"/>
              <a:t>26</a:t>
            </a:fld>
            <a:endParaRPr lang="en-US" dirty="0"/>
          </a:p>
        </p:txBody>
      </p:sp>
    </p:spTree>
    <p:extLst>
      <p:ext uri="{BB962C8B-B14F-4D97-AF65-F5344CB8AC3E}">
        <p14:creationId xmlns:p14="http://schemas.microsoft.com/office/powerpoint/2010/main" val="2267107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27</a:t>
            </a:fld>
            <a:endParaRPr lang="en-US" dirty="0"/>
          </a:p>
        </p:txBody>
      </p:sp>
    </p:spTree>
    <p:extLst>
      <p:ext uri="{BB962C8B-B14F-4D97-AF65-F5344CB8AC3E}">
        <p14:creationId xmlns:p14="http://schemas.microsoft.com/office/powerpoint/2010/main" val="1669609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28</a:t>
            </a:fld>
            <a:endParaRPr lang="en-US" dirty="0"/>
          </a:p>
        </p:txBody>
      </p:sp>
    </p:spTree>
    <p:extLst>
      <p:ext uri="{BB962C8B-B14F-4D97-AF65-F5344CB8AC3E}">
        <p14:creationId xmlns:p14="http://schemas.microsoft.com/office/powerpoint/2010/main" val="4131380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FBF7B-03C1-4D6F-8436-990FC1087F79}" type="slidenum">
              <a:rPr lang="en-US" smtClean="0"/>
              <a:t>29</a:t>
            </a:fld>
            <a:endParaRPr lang="en-US" dirty="0"/>
          </a:p>
        </p:txBody>
      </p:sp>
    </p:spTree>
    <p:extLst>
      <p:ext uri="{BB962C8B-B14F-4D97-AF65-F5344CB8AC3E}">
        <p14:creationId xmlns:p14="http://schemas.microsoft.com/office/powerpoint/2010/main" val="3683950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34 CFR § 106.44(a)</a:t>
            </a:r>
          </a:p>
        </p:txBody>
      </p:sp>
      <p:sp>
        <p:nvSpPr>
          <p:cNvPr id="4" name="Slide Number Placeholder 3"/>
          <p:cNvSpPr>
            <a:spLocks noGrp="1"/>
          </p:cNvSpPr>
          <p:nvPr>
            <p:ph type="sldNum" sz="quarter" idx="10"/>
          </p:nvPr>
        </p:nvSpPr>
        <p:spPr/>
        <p:txBody>
          <a:bodyPr/>
          <a:lstStyle/>
          <a:p>
            <a:fld id="{30EFBF7B-03C1-4D6F-8436-990FC1087F79}" type="slidenum">
              <a:rPr lang="en-US" smtClean="0"/>
              <a:t>30</a:t>
            </a:fld>
            <a:endParaRPr lang="en-US" dirty="0"/>
          </a:p>
        </p:txBody>
      </p:sp>
    </p:spTree>
    <p:extLst>
      <p:ext uri="{BB962C8B-B14F-4D97-AF65-F5344CB8AC3E}">
        <p14:creationId xmlns:p14="http://schemas.microsoft.com/office/powerpoint/2010/main" val="9622565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32</a:t>
            </a:fld>
            <a:endParaRPr lang="en-US" dirty="0"/>
          </a:p>
        </p:txBody>
      </p:sp>
    </p:spTree>
    <p:extLst>
      <p:ext uri="{BB962C8B-B14F-4D97-AF65-F5344CB8AC3E}">
        <p14:creationId xmlns:p14="http://schemas.microsoft.com/office/powerpoint/2010/main" val="2085222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Page 508</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34</a:t>
            </a:fld>
            <a:endParaRPr lang="en-US" dirty="0"/>
          </a:p>
        </p:txBody>
      </p:sp>
    </p:spTree>
    <p:extLst>
      <p:ext uri="{BB962C8B-B14F-4D97-AF65-F5344CB8AC3E}">
        <p14:creationId xmlns:p14="http://schemas.microsoft.com/office/powerpoint/2010/main" val="14732451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Page 508</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35</a:t>
            </a:fld>
            <a:endParaRPr lang="en-US" dirty="0"/>
          </a:p>
        </p:txBody>
      </p:sp>
    </p:spTree>
    <p:extLst>
      <p:ext uri="{BB962C8B-B14F-4D97-AF65-F5344CB8AC3E}">
        <p14:creationId xmlns:p14="http://schemas.microsoft.com/office/powerpoint/2010/main" val="29954034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36</a:t>
            </a:fld>
            <a:endParaRPr lang="en-US" dirty="0"/>
          </a:p>
        </p:txBody>
      </p:sp>
    </p:spTree>
    <p:extLst>
      <p:ext uri="{BB962C8B-B14F-4D97-AF65-F5344CB8AC3E}">
        <p14:creationId xmlns:p14="http://schemas.microsoft.com/office/powerpoint/2010/main" val="6724855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38</a:t>
            </a:fld>
            <a:endParaRPr lang="en-US" dirty="0"/>
          </a:p>
        </p:txBody>
      </p:sp>
    </p:spTree>
    <p:extLst>
      <p:ext uri="{BB962C8B-B14F-4D97-AF65-F5344CB8AC3E}">
        <p14:creationId xmlns:p14="http://schemas.microsoft.com/office/powerpoint/2010/main" val="1848499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39</a:t>
            </a:fld>
            <a:endParaRPr lang="en-US" dirty="0"/>
          </a:p>
        </p:txBody>
      </p:sp>
    </p:spTree>
    <p:extLst>
      <p:ext uri="{BB962C8B-B14F-4D97-AF65-F5344CB8AC3E}">
        <p14:creationId xmlns:p14="http://schemas.microsoft.com/office/powerpoint/2010/main" val="14427561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40</a:t>
            </a:fld>
            <a:endParaRPr lang="en-US" dirty="0"/>
          </a:p>
        </p:txBody>
      </p:sp>
    </p:spTree>
    <p:extLst>
      <p:ext uri="{BB962C8B-B14F-4D97-AF65-F5344CB8AC3E}">
        <p14:creationId xmlns:p14="http://schemas.microsoft.com/office/powerpoint/2010/main" val="2310153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41</a:t>
            </a:fld>
            <a:endParaRPr lang="en-US" dirty="0"/>
          </a:p>
        </p:txBody>
      </p:sp>
    </p:spTree>
    <p:extLst>
      <p:ext uri="{BB962C8B-B14F-4D97-AF65-F5344CB8AC3E}">
        <p14:creationId xmlns:p14="http://schemas.microsoft.com/office/powerpoint/2010/main" val="1584235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42</a:t>
            </a:fld>
            <a:endParaRPr lang="en-US" dirty="0"/>
          </a:p>
        </p:txBody>
      </p:sp>
    </p:spTree>
    <p:extLst>
      <p:ext uri="{BB962C8B-B14F-4D97-AF65-F5344CB8AC3E}">
        <p14:creationId xmlns:p14="http://schemas.microsoft.com/office/powerpoint/2010/main" val="2329097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43</a:t>
            </a:fld>
            <a:endParaRPr lang="en-US" dirty="0"/>
          </a:p>
        </p:txBody>
      </p:sp>
    </p:spTree>
    <p:extLst>
      <p:ext uri="{BB962C8B-B14F-4D97-AF65-F5344CB8AC3E}">
        <p14:creationId xmlns:p14="http://schemas.microsoft.com/office/powerpoint/2010/main" val="26361677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44</a:t>
            </a:fld>
            <a:endParaRPr lang="en-US" dirty="0"/>
          </a:p>
        </p:txBody>
      </p:sp>
    </p:spTree>
    <p:extLst>
      <p:ext uri="{BB962C8B-B14F-4D97-AF65-F5344CB8AC3E}">
        <p14:creationId xmlns:p14="http://schemas.microsoft.com/office/powerpoint/2010/main" val="3639938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45</a:t>
            </a:fld>
            <a:endParaRPr lang="en-US" dirty="0"/>
          </a:p>
        </p:txBody>
      </p:sp>
    </p:spTree>
    <p:extLst>
      <p:ext uri="{BB962C8B-B14F-4D97-AF65-F5344CB8AC3E}">
        <p14:creationId xmlns:p14="http://schemas.microsoft.com/office/powerpoint/2010/main" val="2907148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46</a:t>
            </a:fld>
            <a:endParaRPr lang="en-US" dirty="0"/>
          </a:p>
        </p:txBody>
      </p:sp>
    </p:spTree>
    <p:extLst>
      <p:ext uri="{BB962C8B-B14F-4D97-AF65-F5344CB8AC3E}">
        <p14:creationId xmlns:p14="http://schemas.microsoft.com/office/powerpoint/2010/main" val="16816771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47</a:t>
            </a:fld>
            <a:endParaRPr lang="en-US" dirty="0"/>
          </a:p>
        </p:txBody>
      </p:sp>
    </p:spTree>
    <p:extLst>
      <p:ext uri="{BB962C8B-B14F-4D97-AF65-F5344CB8AC3E}">
        <p14:creationId xmlns:p14="http://schemas.microsoft.com/office/powerpoint/2010/main" val="2872553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48</a:t>
            </a:fld>
            <a:endParaRPr lang="en-US" dirty="0"/>
          </a:p>
        </p:txBody>
      </p:sp>
    </p:spTree>
    <p:extLst>
      <p:ext uri="{BB962C8B-B14F-4D97-AF65-F5344CB8AC3E}">
        <p14:creationId xmlns:p14="http://schemas.microsoft.com/office/powerpoint/2010/main" val="27067671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49</a:t>
            </a:fld>
            <a:endParaRPr lang="en-US" dirty="0"/>
          </a:p>
        </p:txBody>
      </p:sp>
    </p:spTree>
    <p:extLst>
      <p:ext uri="{BB962C8B-B14F-4D97-AF65-F5344CB8AC3E}">
        <p14:creationId xmlns:p14="http://schemas.microsoft.com/office/powerpoint/2010/main" val="9494344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50</a:t>
            </a:fld>
            <a:endParaRPr lang="en-US" dirty="0"/>
          </a:p>
        </p:txBody>
      </p:sp>
    </p:spTree>
    <p:extLst>
      <p:ext uri="{BB962C8B-B14F-4D97-AF65-F5344CB8AC3E}">
        <p14:creationId xmlns:p14="http://schemas.microsoft.com/office/powerpoint/2010/main" val="1850764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FBF7B-03C1-4D6F-8436-990FC1087F79}" type="slidenum">
              <a:rPr lang="en-US" smtClean="0"/>
              <a:t>51</a:t>
            </a:fld>
            <a:endParaRPr lang="en-US" dirty="0"/>
          </a:p>
        </p:txBody>
      </p:sp>
    </p:spTree>
    <p:extLst>
      <p:ext uri="{BB962C8B-B14F-4D97-AF65-F5344CB8AC3E}">
        <p14:creationId xmlns:p14="http://schemas.microsoft.com/office/powerpoint/2010/main" val="10812450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52</a:t>
            </a:fld>
            <a:endParaRPr lang="en-US" dirty="0"/>
          </a:p>
        </p:txBody>
      </p:sp>
    </p:spTree>
    <p:extLst>
      <p:ext uri="{BB962C8B-B14F-4D97-AF65-F5344CB8AC3E}">
        <p14:creationId xmlns:p14="http://schemas.microsoft.com/office/powerpoint/2010/main" val="2255359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24 CFR 106.44(a)</a:t>
            </a:r>
          </a:p>
        </p:txBody>
      </p:sp>
      <p:sp>
        <p:nvSpPr>
          <p:cNvPr id="4" name="Slide Number Placeholder 3"/>
          <p:cNvSpPr>
            <a:spLocks noGrp="1"/>
          </p:cNvSpPr>
          <p:nvPr>
            <p:ph type="sldNum" sz="quarter" idx="10"/>
          </p:nvPr>
        </p:nvSpPr>
        <p:spPr/>
        <p:txBody>
          <a:bodyPr/>
          <a:lstStyle/>
          <a:p>
            <a:fld id="{30EFBF7B-03C1-4D6F-8436-990FC1087F79}" type="slidenum">
              <a:rPr lang="en-US" smtClean="0"/>
              <a:t>53</a:t>
            </a:fld>
            <a:endParaRPr lang="en-US" dirty="0"/>
          </a:p>
        </p:txBody>
      </p:sp>
    </p:spTree>
    <p:extLst>
      <p:ext uri="{BB962C8B-B14F-4D97-AF65-F5344CB8AC3E}">
        <p14:creationId xmlns:p14="http://schemas.microsoft.com/office/powerpoint/2010/main" val="29823974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54</a:t>
            </a:fld>
            <a:endParaRPr lang="en-US" dirty="0"/>
          </a:p>
        </p:txBody>
      </p:sp>
    </p:spTree>
    <p:extLst>
      <p:ext uri="{BB962C8B-B14F-4D97-AF65-F5344CB8AC3E}">
        <p14:creationId xmlns:p14="http://schemas.microsoft.com/office/powerpoint/2010/main" val="3786727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55</a:t>
            </a:fld>
            <a:endParaRPr lang="en-US" dirty="0"/>
          </a:p>
        </p:txBody>
      </p:sp>
    </p:spTree>
    <p:extLst>
      <p:ext uri="{BB962C8B-B14F-4D97-AF65-F5344CB8AC3E}">
        <p14:creationId xmlns:p14="http://schemas.microsoft.com/office/powerpoint/2010/main" val="40209196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58</a:t>
            </a:fld>
            <a:endParaRPr lang="en-US" dirty="0"/>
          </a:p>
        </p:txBody>
      </p:sp>
    </p:spTree>
    <p:extLst>
      <p:ext uri="{BB962C8B-B14F-4D97-AF65-F5344CB8AC3E}">
        <p14:creationId xmlns:p14="http://schemas.microsoft.com/office/powerpoint/2010/main" val="30908400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59</a:t>
            </a:fld>
            <a:endParaRPr lang="en-US" dirty="0"/>
          </a:p>
        </p:txBody>
      </p:sp>
    </p:spTree>
    <p:extLst>
      <p:ext uri="{BB962C8B-B14F-4D97-AF65-F5344CB8AC3E}">
        <p14:creationId xmlns:p14="http://schemas.microsoft.com/office/powerpoint/2010/main" val="13789796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60</a:t>
            </a:fld>
            <a:endParaRPr lang="en-US" dirty="0"/>
          </a:p>
        </p:txBody>
      </p:sp>
    </p:spTree>
    <p:extLst>
      <p:ext uri="{BB962C8B-B14F-4D97-AF65-F5344CB8AC3E}">
        <p14:creationId xmlns:p14="http://schemas.microsoft.com/office/powerpoint/2010/main" val="13665448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Citations: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34 CFR 106.44(a)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Regulation: (p. 660)</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Foreign nationals in the US are covered</a:t>
            </a:r>
          </a:p>
        </p:txBody>
      </p:sp>
      <p:sp>
        <p:nvSpPr>
          <p:cNvPr id="4" name="Slide Number Placeholder 3"/>
          <p:cNvSpPr>
            <a:spLocks noGrp="1"/>
          </p:cNvSpPr>
          <p:nvPr>
            <p:ph type="sldNum" sz="quarter" idx="10"/>
          </p:nvPr>
        </p:nvSpPr>
        <p:spPr/>
        <p:txBody>
          <a:bodyPr/>
          <a:lstStyle/>
          <a:p>
            <a:fld id="{30EFBF7B-03C1-4D6F-8436-990FC1087F79}" type="slidenum">
              <a:rPr lang="en-US" smtClean="0"/>
              <a:t>61</a:t>
            </a:fld>
            <a:endParaRPr lang="en-US" dirty="0"/>
          </a:p>
        </p:txBody>
      </p:sp>
    </p:spTree>
    <p:extLst>
      <p:ext uri="{BB962C8B-B14F-4D97-AF65-F5344CB8AC3E}">
        <p14:creationId xmlns:p14="http://schemas.microsoft.com/office/powerpoint/2010/main" val="27459464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62</a:t>
            </a:fld>
            <a:endParaRPr lang="en-US" dirty="0"/>
          </a:p>
        </p:txBody>
      </p:sp>
    </p:spTree>
    <p:extLst>
      <p:ext uri="{BB962C8B-B14F-4D97-AF65-F5344CB8AC3E}">
        <p14:creationId xmlns:p14="http://schemas.microsoft.com/office/powerpoint/2010/main" val="24580626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63</a:t>
            </a:fld>
            <a:endParaRPr lang="en-US" dirty="0"/>
          </a:p>
        </p:txBody>
      </p:sp>
    </p:spTree>
    <p:extLst>
      <p:ext uri="{BB962C8B-B14F-4D97-AF65-F5344CB8AC3E}">
        <p14:creationId xmlns:p14="http://schemas.microsoft.com/office/powerpoint/2010/main" val="26492888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64</a:t>
            </a:fld>
            <a:endParaRPr lang="en-US" dirty="0"/>
          </a:p>
        </p:txBody>
      </p:sp>
    </p:spTree>
    <p:extLst>
      <p:ext uri="{BB962C8B-B14F-4D97-AF65-F5344CB8AC3E}">
        <p14:creationId xmlns:p14="http://schemas.microsoft.com/office/powerpoint/2010/main" val="33097902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30EFBF7B-03C1-4D6F-8436-990FC1087F79}" type="slidenum">
              <a:rPr lang="en-US" smtClean="0"/>
              <a:t>65</a:t>
            </a:fld>
            <a:endParaRPr lang="en-US" dirty="0"/>
          </a:p>
        </p:txBody>
      </p:sp>
    </p:spTree>
    <p:extLst>
      <p:ext uri="{BB962C8B-B14F-4D97-AF65-F5344CB8AC3E}">
        <p14:creationId xmlns:p14="http://schemas.microsoft.com/office/powerpoint/2010/main" val="623527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EFBF7B-03C1-4D6F-8436-990FC1087F79}" type="slidenum">
              <a:rPr lang="en-US" smtClean="0"/>
              <a:t>66</a:t>
            </a:fld>
            <a:endParaRPr lang="en-US" dirty="0"/>
          </a:p>
        </p:txBody>
      </p:sp>
    </p:spTree>
    <p:extLst>
      <p:ext uri="{BB962C8B-B14F-4D97-AF65-F5344CB8AC3E}">
        <p14:creationId xmlns:p14="http://schemas.microsoft.com/office/powerpoint/2010/main" val="26343699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79610" y="0"/>
            <a:ext cx="2612390" cy="6858000"/>
          </a:xfrm>
          <a:prstGeom prst="rect">
            <a:avLst/>
          </a:prstGeom>
        </p:spPr>
      </p:pic>
      <p:sp>
        <p:nvSpPr>
          <p:cNvPr id="2" name="Title 1"/>
          <p:cNvSpPr>
            <a:spLocks noGrp="1"/>
          </p:cNvSpPr>
          <p:nvPr>
            <p:ph type="ctrTitle"/>
          </p:nvPr>
        </p:nvSpPr>
        <p:spPr>
          <a:xfrm>
            <a:off x="1799266" y="1460500"/>
            <a:ext cx="7721599" cy="1470025"/>
          </a:xfrm>
        </p:spPr>
        <p:txBody>
          <a:bodyPr/>
          <a:lstStyle>
            <a:lvl1pPr algn="l">
              <a:defRPr sz="5000" b="1" i="0">
                <a:solidFill>
                  <a:schemeClr val="tx1"/>
                </a:solidFill>
                <a:latin typeface="Georgia" panose="02040502050405020303"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828801" y="3429000"/>
            <a:ext cx="7692064" cy="1752600"/>
          </a:xfrm>
        </p:spPr>
        <p:txBody>
          <a:bodyPr anchor="t" anchorCtr="0"/>
          <a:lstStyle>
            <a:lvl1pPr marL="0" indent="0" algn="l">
              <a:buNone/>
              <a:defRPr sz="3333">
                <a:solidFill>
                  <a:srgbClr val="800000"/>
                </a:solidFill>
                <a:latin typeface="+mj-lt"/>
              </a:defRPr>
            </a:lvl1pPr>
            <a:lvl2pPr marL="457163" indent="0" algn="ctr">
              <a:buNone/>
              <a:defRPr/>
            </a:lvl2pPr>
            <a:lvl3pPr marL="914327" indent="0" algn="ctr">
              <a:buNone/>
              <a:defRPr/>
            </a:lvl3pPr>
            <a:lvl4pPr marL="1371490" indent="0" algn="ctr">
              <a:buNone/>
              <a:defRPr/>
            </a:lvl4pPr>
            <a:lvl5pPr marL="1828654" indent="0" algn="ctr">
              <a:buNone/>
              <a:defRPr/>
            </a:lvl5pPr>
            <a:lvl6pPr marL="2285818" indent="0" algn="ctr">
              <a:buNone/>
              <a:defRPr/>
            </a:lvl6pPr>
            <a:lvl7pPr marL="2742980" indent="0" algn="ctr">
              <a:buNone/>
              <a:defRPr/>
            </a:lvl7pPr>
            <a:lvl8pPr marL="3200144" indent="0" algn="ctr">
              <a:buNone/>
              <a:defRPr/>
            </a:lvl8pPr>
            <a:lvl9pPr marL="3657308" indent="0" algn="ctr">
              <a:buNone/>
              <a:defRPr/>
            </a:lvl9pPr>
          </a:lstStyle>
          <a:p>
            <a:r>
              <a:rPr lang="en-US" smtClean="0"/>
              <a:t>Click to edit Master subtitle style</a:t>
            </a:r>
            <a:endParaRPr lang="en-US" dirty="0"/>
          </a:p>
        </p:txBody>
      </p:sp>
      <p:pic>
        <p:nvPicPr>
          <p:cNvPr id="5" name="Pictur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44500" y="5702487"/>
            <a:ext cx="18125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3184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143000"/>
          </a:xfrm>
        </p:spPr>
        <p:txBody>
          <a:bodyPr/>
          <a:lstStyle>
            <a:lvl1pPr>
              <a:defRPr sz="4000" b="1" i="0">
                <a:latin typeface="Georgia" panose="02040502050405020303"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609600" y="1752600"/>
            <a:ext cx="10972800" cy="4089400"/>
          </a:xfrm>
        </p:spPr>
        <p:txBody>
          <a:bodyPr/>
          <a:lstStyle>
            <a:lvl1pPr>
              <a:buClr>
                <a:schemeClr val="bg2"/>
              </a:buClr>
              <a:defRPr sz="2833">
                <a:latin typeface="+mj-lt"/>
              </a:defRPr>
            </a:lvl1pPr>
            <a:lvl2pPr>
              <a:buClr>
                <a:schemeClr val="bg2"/>
              </a:buClr>
              <a:defRPr sz="2417">
                <a:latin typeface="+mj-lt"/>
              </a:defRPr>
            </a:lvl2pPr>
            <a:lvl3pPr marL="1142908" indent="-228582">
              <a:buClr>
                <a:schemeClr val="bg2"/>
              </a:buClr>
              <a:buFont typeface="Courier New" pitchFamily="49" charset="0"/>
              <a:buChar char="o"/>
              <a:defRPr sz="2000">
                <a:latin typeface="+mj-lt"/>
              </a:defRPr>
            </a:lvl3pPr>
            <a:lvl4pPr marL="1600072" indent="-228582">
              <a:buClr>
                <a:schemeClr val="bg2"/>
              </a:buClr>
              <a:buFont typeface="Wingdings" pitchFamily="2" charset="2"/>
              <a:buChar char="§"/>
              <a:defRPr sz="1833">
                <a:latin typeface="+mj-lt"/>
              </a:defRPr>
            </a:lvl4pPr>
            <a:lvl5pPr marL="2057236" indent="-228582">
              <a:buClr>
                <a:schemeClr val="bg2"/>
              </a:buClr>
              <a:buFont typeface="Arial" pitchFamily="34" charset="0"/>
              <a:buChar char="•"/>
              <a:defRPr sz="1833">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121042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990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1752603"/>
            <a:ext cx="5384800" cy="4025898"/>
          </a:xfrm>
        </p:spPr>
        <p:txBody>
          <a:bodyPr/>
          <a:lstStyle>
            <a:lvl1pPr>
              <a:defRPr sz="2833"/>
            </a:lvl1pPr>
            <a:lvl2pPr>
              <a:defRPr sz="2417"/>
            </a:lvl2pPr>
            <a:lvl3pPr>
              <a:defRPr sz="2000"/>
            </a:lvl3pPr>
            <a:lvl4pPr>
              <a:defRPr sz="1833"/>
            </a:lvl4pPr>
            <a:lvl5pPr>
              <a:defRPr sz="1833"/>
            </a:lvl5pPr>
            <a:lvl6pPr>
              <a:defRPr sz="1833"/>
            </a:lvl6pPr>
            <a:lvl7pPr>
              <a:defRPr sz="1833"/>
            </a:lvl7pPr>
            <a:lvl8pPr>
              <a:defRPr sz="1833"/>
            </a:lvl8pPr>
            <a:lvl9pPr>
              <a:defRPr sz="18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752603"/>
            <a:ext cx="5384800" cy="4025898"/>
          </a:xfrm>
        </p:spPr>
        <p:txBody>
          <a:bodyPr/>
          <a:lstStyle>
            <a:lvl1pPr>
              <a:defRPr sz="2833"/>
            </a:lvl1pPr>
            <a:lvl2pPr>
              <a:defRPr sz="2417"/>
            </a:lvl2pPr>
            <a:lvl3pPr>
              <a:defRPr sz="2000"/>
            </a:lvl3pPr>
            <a:lvl4pPr>
              <a:defRPr sz="1833"/>
            </a:lvl4pPr>
            <a:lvl5pPr>
              <a:defRPr sz="1833"/>
            </a:lvl5pPr>
            <a:lvl6pPr>
              <a:defRPr sz="1833"/>
            </a:lvl6pPr>
            <a:lvl7pPr>
              <a:defRPr sz="1833"/>
            </a:lvl7pPr>
            <a:lvl8pPr>
              <a:defRPr sz="1833"/>
            </a:lvl8pPr>
            <a:lvl9pPr>
              <a:defRPr sz="18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52740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09600"/>
            <a:ext cx="4011084" cy="825500"/>
          </a:xfrm>
        </p:spPr>
        <p:txBody>
          <a:bodyPr anchor="b"/>
          <a:lstStyle>
            <a:lvl1pPr algn="l">
              <a:defRPr sz="2417" b="1"/>
            </a:lvl1pPr>
          </a:lstStyle>
          <a:p>
            <a:r>
              <a:rPr lang="en-US" smtClean="0"/>
              <a:t>Click to edit Master title style</a:t>
            </a:r>
            <a:endParaRPr lang="en-US" dirty="0"/>
          </a:p>
        </p:txBody>
      </p:sp>
      <p:sp>
        <p:nvSpPr>
          <p:cNvPr id="3" name="Content Placeholder 2"/>
          <p:cNvSpPr>
            <a:spLocks noGrp="1"/>
          </p:cNvSpPr>
          <p:nvPr>
            <p:ph idx="1"/>
          </p:nvPr>
        </p:nvSpPr>
        <p:spPr>
          <a:xfrm>
            <a:off x="4766733" y="609603"/>
            <a:ext cx="6815667" cy="5168898"/>
          </a:xfrm>
        </p:spPr>
        <p:txBody>
          <a:bodyPr/>
          <a:lstStyle>
            <a:lvl1pPr>
              <a:defRPr sz="2833"/>
            </a:lvl1pPr>
            <a:lvl2pPr>
              <a:defRPr sz="2417"/>
            </a:lvl2pPr>
            <a:lvl3pPr>
              <a:defRPr sz="2000"/>
            </a:lvl3pPr>
            <a:lvl4pPr>
              <a:defRPr sz="1833"/>
            </a:lvl4pPr>
            <a:lvl5pPr>
              <a:defRPr sz="1833"/>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1435103"/>
            <a:ext cx="4011084" cy="4343398"/>
          </a:xfrm>
        </p:spPr>
        <p:txBody>
          <a:bodyPr/>
          <a:lstStyle>
            <a:lvl1pPr marL="0" indent="0">
              <a:buNone/>
              <a:defRPr sz="1417"/>
            </a:lvl1pPr>
            <a:lvl2pPr marL="457163" indent="0">
              <a:buNone/>
              <a:defRPr sz="1167"/>
            </a:lvl2pPr>
            <a:lvl3pPr marL="914327" indent="0">
              <a:buNone/>
              <a:defRPr sz="1000"/>
            </a:lvl3pPr>
            <a:lvl4pPr marL="1371490" indent="0">
              <a:buNone/>
              <a:defRPr sz="917"/>
            </a:lvl4pPr>
            <a:lvl5pPr marL="1828654" indent="0">
              <a:buNone/>
              <a:defRPr sz="917"/>
            </a:lvl5pPr>
            <a:lvl6pPr marL="2285818" indent="0">
              <a:buNone/>
              <a:defRPr sz="917"/>
            </a:lvl6pPr>
            <a:lvl7pPr marL="2742980" indent="0">
              <a:buNone/>
              <a:defRPr sz="917"/>
            </a:lvl7pPr>
            <a:lvl8pPr marL="3200144" indent="0">
              <a:buNone/>
              <a:defRPr sz="917"/>
            </a:lvl8pPr>
            <a:lvl9pPr marL="3657308" indent="0">
              <a:buNone/>
              <a:defRPr sz="917"/>
            </a:lvl9pPr>
          </a:lstStyle>
          <a:p>
            <a:pPr lvl="0"/>
            <a:r>
              <a:rPr lang="en-US" smtClean="0"/>
              <a:t>Edit Master text styles</a:t>
            </a:r>
          </a:p>
        </p:txBody>
      </p:sp>
    </p:spTree>
    <p:extLst>
      <p:ext uri="{BB962C8B-B14F-4D97-AF65-F5344CB8AC3E}">
        <p14:creationId xmlns:p14="http://schemas.microsoft.com/office/powerpoint/2010/main" val="102481772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8000" y="5924278"/>
            <a:ext cx="1333501" cy="67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609865" y="381000"/>
            <a:ext cx="10972271"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2052" name="Rectangle 4"/>
          <p:cNvSpPr>
            <a:spLocks noGrp="1" noChangeArrowheads="1"/>
          </p:cNvSpPr>
          <p:nvPr>
            <p:ph type="body" idx="1"/>
          </p:nvPr>
        </p:nvSpPr>
        <p:spPr bwMode="auto">
          <a:xfrm>
            <a:off x="609865" y="1636049"/>
            <a:ext cx="10972271" cy="426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t" anchorCtr="0" compatLnSpc="1">
            <a:prstTxWarp prst="textNoShape">
              <a:avLst/>
            </a:prstTxWarp>
          </a:bodyPr>
          <a:lstStyle/>
          <a:p>
            <a:pPr lvl="0"/>
            <a:r>
              <a:rPr lang="en-US" altLang="en-US" dirty="0" smtClean="0"/>
              <a:t>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 name="Slide Number Placeholder 6"/>
          <p:cNvSpPr txBox="1">
            <a:spLocks/>
          </p:cNvSpPr>
          <p:nvPr/>
        </p:nvSpPr>
        <p:spPr>
          <a:xfrm>
            <a:off x="11277203" y="6350000"/>
            <a:ext cx="609865" cy="365125"/>
          </a:xfrm>
          <a:prstGeom prst="rect">
            <a:avLst/>
          </a:prstGeom>
        </p:spPr>
        <p:txBody>
          <a:bodyPr lIns="91440" tIns="45720" rIns="91440" bIns="4572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58946C-6D5B-423C-A8EE-158D26A0E9E3}" type="slidenum">
              <a:rPr lang="en-US" sz="1167" smtClean="0">
                <a:solidFill>
                  <a:schemeClr val="bg2">
                    <a:lumMod val="75000"/>
                  </a:schemeClr>
                </a:solidFill>
                <a:latin typeface="+mj-lt"/>
              </a:rPr>
              <a:pPr>
                <a:defRPr/>
              </a:pPr>
              <a:t>‹#›</a:t>
            </a:fld>
            <a:endParaRPr lang="en-US" sz="1333" dirty="0">
              <a:solidFill>
                <a:schemeClr val="bg2">
                  <a:lumMod val="75000"/>
                </a:schemeClr>
              </a:solidFill>
              <a:latin typeface="+mj-lt"/>
            </a:endParaRPr>
          </a:p>
        </p:txBody>
      </p:sp>
    </p:spTree>
    <p:extLst>
      <p:ext uri="{BB962C8B-B14F-4D97-AF65-F5344CB8AC3E}">
        <p14:creationId xmlns:p14="http://schemas.microsoft.com/office/powerpoint/2010/main" val="2633807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4000" b="1">
          <a:solidFill>
            <a:schemeClr val="tx2"/>
          </a:solidFill>
          <a:latin typeface="Georgia" panose="02040502050405020303" pitchFamily="18" charset="0"/>
          <a:ea typeface="+mj-ea"/>
          <a:cs typeface="Arial" panose="020B0604020202020204" pitchFamily="34" charset="0"/>
        </a:defRPr>
      </a:lvl1pPr>
      <a:lvl2pPr algn="ctr" rtl="0" eaLnBrk="1" fontAlgn="base" hangingPunct="1">
        <a:spcBef>
          <a:spcPct val="0"/>
        </a:spcBef>
        <a:spcAft>
          <a:spcPct val="0"/>
        </a:spcAft>
        <a:defRPr sz="4000" b="1">
          <a:solidFill>
            <a:schemeClr val="tx2"/>
          </a:solidFill>
          <a:latin typeface="Arial Narrow" pitchFamily="34" charset="0"/>
          <a:cs typeface="Arial" charset="0"/>
        </a:defRPr>
      </a:lvl2pPr>
      <a:lvl3pPr algn="ctr" rtl="0" eaLnBrk="1" fontAlgn="base" hangingPunct="1">
        <a:spcBef>
          <a:spcPct val="0"/>
        </a:spcBef>
        <a:spcAft>
          <a:spcPct val="0"/>
        </a:spcAft>
        <a:defRPr sz="4000" b="1">
          <a:solidFill>
            <a:schemeClr val="tx2"/>
          </a:solidFill>
          <a:latin typeface="Arial Narrow" pitchFamily="34" charset="0"/>
          <a:cs typeface="Arial" charset="0"/>
        </a:defRPr>
      </a:lvl3pPr>
      <a:lvl4pPr algn="ctr" rtl="0" eaLnBrk="1" fontAlgn="base" hangingPunct="1">
        <a:spcBef>
          <a:spcPct val="0"/>
        </a:spcBef>
        <a:spcAft>
          <a:spcPct val="0"/>
        </a:spcAft>
        <a:defRPr sz="4000" b="1">
          <a:solidFill>
            <a:schemeClr val="tx2"/>
          </a:solidFill>
          <a:latin typeface="Arial Narrow" pitchFamily="34" charset="0"/>
          <a:cs typeface="Arial" charset="0"/>
        </a:defRPr>
      </a:lvl4pPr>
      <a:lvl5pPr algn="ctr" rtl="0" eaLnBrk="1" fontAlgn="base" hangingPunct="1">
        <a:spcBef>
          <a:spcPct val="0"/>
        </a:spcBef>
        <a:spcAft>
          <a:spcPct val="0"/>
        </a:spcAft>
        <a:defRPr sz="4000" b="1">
          <a:solidFill>
            <a:schemeClr val="tx2"/>
          </a:solidFill>
          <a:latin typeface="Arial Narrow" pitchFamily="34" charset="0"/>
          <a:cs typeface="Arial" charset="0"/>
        </a:defRPr>
      </a:lvl5pPr>
      <a:lvl6pPr marL="457182" algn="ctr" rtl="0" eaLnBrk="1" fontAlgn="base" hangingPunct="1">
        <a:spcBef>
          <a:spcPct val="0"/>
        </a:spcBef>
        <a:spcAft>
          <a:spcPct val="0"/>
        </a:spcAft>
        <a:defRPr sz="4416">
          <a:solidFill>
            <a:schemeClr val="tx2"/>
          </a:solidFill>
          <a:latin typeface="Arial" charset="0"/>
        </a:defRPr>
      </a:lvl6pPr>
      <a:lvl7pPr marL="914363" algn="ctr" rtl="0" eaLnBrk="1" fontAlgn="base" hangingPunct="1">
        <a:spcBef>
          <a:spcPct val="0"/>
        </a:spcBef>
        <a:spcAft>
          <a:spcPct val="0"/>
        </a:spcAft>
        <a:defRPr sz="4416">
          <a:solidFill>
            <a:schemeClr val="tx2"/>
          </a:solidFill>
          <a:latin typeface="Arial" charset="0"/>
        </a:defRPr>
      </a:lvl7pPr>
      <a:lvl8pPr marL="1371545" algn="ctr" rtl="0" eaLnBrk="1" fontAlgn="base" hangingPunct="1">
        <a:spcBef>
          <a:spcPct val="0"/>
        </a:spcBef>
        <a:spcAft>
          <a:spcPct val="0"/>
        </a:spcAft>
        <a:defRPr sz="4416">
          <a:solidFill>
            <a:schemeClr val="tx2"/>
          </a:solidFill>
          <a:latin typeface="Arial" charset="0"/>
        </a:defRPr>
      </a:lvl8pPr>
      <a:lvl9pPr marL="1828727" algn="ctr" rtl="0" eaLnBrk="1" fontAlgn="base" hangingPunct="1">
        <a:spcBef>
          <a:spcPct val="0"/>
        </a:spcBef>
        <a:spcAft>
          <a:spcPct val="0"/>
        </a:spcAft>
        <a:defRPr sz="4416">
          <a:solidFill>
            <a:schemeClr val="tx2"/>
          </a:solidFill>
          <a:latin typeface="Arial" charset="0"/>
        </a:defRPr>
      </a:lvl9pPr>
    </p:titleStyle>
    <p:bodyStyle>
      <a:lvl1pPr marL="342622" indent="-342622" algn="l" rtl="0" eaLnBrk="1" fontAlgn="base" hangingPunct="1">
        <a:spcBef>
          <a:spcPct val="20000"/>
        </a:spcBef>
        <a:spcAft>
          <a:spcPct val="0"/>
        </a:spcAft>
        <a:buClr>
          <a:schemeClr val="bg2"/>
        </a:buClr>
        <a:buChar char="•"/>
        <a:defRPr sz="2833">
          <a:solidFill>
            <a:schemeClr val="tx1"/>
          </a:solidFill>
          <a:latin typeface="+mj-lt"/>
          <a:ea typeface="+mn-ea"/>
          <a:cs typeface="+mn-cs"/>
        </a:defRPr>
      </a:lvl1pPr>
      <a:lvl2pPr marL="742127" indent="-285739" algn="l" rtl="0" eaLnBrk="1" fontAlgn="base" hangingPunct="1">
        <a:spcBef>
          <a:spcPct val="20000"/>
        </a:spcBef>
        <a:spcAft>
          <a:spcPct val="0"/>
        </a:spcAft>
        <a:buClr>
          <a:schemeClr val="bg2"/>
        </a:buClr>
        <a:buChar char="–"/>
        <a:defRPr sz="2417">
          <a:solidFill>
            <a:schemeClr val="tx1"/>
          </a:solidFill>
          <a:latin typeface="+mj-lt"/>
        </a:defRPr>
      </a:lvl2pPr>
      <a:lvl3pPr marL="1142954" indent="-227533" algn="l" rtl="0" eaLnBrk="1" fontAlgn="base" hangingPunct="1">
        <a:spcBef>
          <a:spcPct val="20000"/>
        </a:spcBef>
        <a:spcAft>
          <a:spcPct val="0"/>
        </a:spcAft>
        <a:buClr>
          <a:schemeClr val="bg2"/>
        </a:buClr>
        <a:buChar char="•"/>
        <a:defRPr sz="2000">
          <a:solidFill>
            <a:schemeClr val="tx1"/>
          </a:solidFill>
          <a:latin typeface="+mj-lt"/>
        </a:defRPr>
      </a:lvl3pPr>
      <a:lvl4pPr marL="1599343" indent="-227533" algn="l" rtl="0" eaLnBrk="1" fontAlgn="base" hangingPunct="1">
        <a:spcBef>
          <a:spcPct val="20000"/>
        </a:spcBef>
        <a:spcAft>
          <a:spcPct val="0"/>
        </a:spcAft>
        <a:buClr>
          <a:schemeClr val="bg2"/>
        </a:buClr>
        <a:buChar char="–"/>
        <a:defRPr sz="1833">
          <a:solidFill>
            <a:schemeClr val="tx1"/>
          </a:solidFill>
          <a:latin typeface="+mj-lt"/>
        </a:defRPr>
      </a:lvl4pPr>
      <a:lvl5pPr marL="2057054" indent="-227533" algn="l" rtl="0" eaLnBrk="1" fontAlgn="base" hangingPunct="1">
        <a:spcBef>
          <a:spcPct val="20000"/>
        </a:spcBef>
        <a:spcAft>
          <a:spcPct val="0"/>
        </a:spcAft>
        <a:buClr>
          <a:schemeClr val="bg2"/>
        </a:buClr>
        <a:buFont typeface="Arial" charset="0"/>
        <a:buChar char="»"/>
        <a:defRPr sz="1833">
          <a:solidFill>
            <a:schemeClr val="tx1"/>
          </a:solidFill>
          <a:latin typeface="+mj-lt"/>
        </a:defRPr>
      </a:lvl5pPr>
      <a:lvl6pPr marL="2514499" indent="-228591" algn="l" rtl="0" eaLnBrk="1" fontAlgn="base" hangingPunct="1">
        <a:spcBef>
          <a:spcPct val="20000"/>
        </a:spcBef>
        <a:spcAft>
          <a:spcPct val="0"/>
        </a:spcAft>
        <a:buClr>
          <a:srgbClr val="800000"/>
        </a:buClr>
        <a:buFont typeface="Arial" charset="0"/>
        <a:buChar char="»"/>
        <a:defRPr sz="2000">
          <a:solidFill>
            <a:schemeClr val="tx1"/>
          </a:solidFill>
          <a:latin typeface="+mn-lt"/>
        </a:defRPr>
      </a:lvl6pPr>
      <a:lvl7pPr marL="2971681" indent="-228591" algn="l" rtl="0" eaLnBrk="1" fontAlgn="base" hangingPunct="1">
        <a:spcBef>
          <a:spcPct val="20000"/>
        </a:spcBef>
        <a:spcAft>
          <a:spcPct val="0"/>
        </a:spcAft>
        <a:buClr>
          <a:srgbClr val="800000"/>
        </a:buClr>
        <a:buFont typeface="Arial" charset="0"/>
        <a:buChar char="»"/>
        <a:defRPr sz="2000">
          <a:solidFill>
            <a:schemeClr val="tx1"/>
          </a:solidFill>
          <a:latin typeface="+mn-lt"/>
        </a:defRPr>
      </a:lvl7pPr>
      <a:lvl8pPr marL="3428863" indent="-228591" algn="l" rtl="0" eaLnBrk="1" fontAlgn="base" hangingPunct="1">
        <a:spcBef>
          <a:spcPct val="20000"/>
        </a:spcBef>
        <a:spcAft>
          <a:spcPct val="0"/>
        </a:spcAft>
        <a:buClr>
          <a:srgbClr val="800000"/>
        </a:buClr>
        <a:buFont typeface="Arial" charset="0"/>
        <a:buChar char="»"/>
        <a:defRPr sz="2000">
          <a:solidFill>
            <a:schemeClr val="tx1"/>
          </a:solidFill>
          <a:latin typeface="+mn-lt"/>
        </a:defRPr>
      </a:lvl8pPr>
      <a:lvl9pPr marL="3886045" indent="-228591" algn="l" rtl="0" eaLnBrk="1" fontAlgn="base" hangingPunct="1">
        <a:spcBef>
          <a:spcPct val="20000"/>
        </a:spcBef>
        <a:spcAft>
          <a:spcPct val="0"/>
        </a:spcAft>
        <a:buClr>
          <a:srgbClr val="800000"/>
        </a:buClr>
        <a:buFont typeface="Arial" charset="0"/>
        <a:buChar char="»"/>
        <a:defRPr sz="2000">
          <a:solidFill>
            <a:schemeClr val="tx1"/>
          </a:solidFill>
          <a:latin typeface="+mn-lt"/>
        </a:defRPr>
      </a:lvl9pPr>
    </p:bodyStyle>
    <p:otherStyle>
      <a:defPPr>
        <a:defRPr lang="en-US"/>
      </a:defPPr>
      <a:lvl1pPr marL="0" algn="l" defTabSz="914363" rtl="0" eaLnBrk="1" latinLnBrk="0" hangingPunct="1">
        <a:defRPr sz="1833" kern="1200">
          <a:solidFill>
            <a:schemeClr val="tx1"/>
          </a:solidFill>
          <a:latin typeface="+mn-lt"/>
          <a:ea typeface="+mn-ea"/>
          <a:cs typeface="+mn-cs"/>
        </a:defRPr>
      </a:lvl1pPr>
      <a:lvl2pPr marL="457182" algn="l" defTabSz="914363" rtl="0" eaLnBrk="1" latinLnBrk="0" hangingPunct="1">
        <a:defRPr sz="1833" kern="1200">
          <a:solidFill>
            <a:schemeClr val="tx1"/>
          </a:solidFill>
          <a:latin typeface="+mn-lt"/>
          <a:ea typeface="+mn-ea"/>
          <a:cs typeface="+mn-cs"/>
        </a:defRPr>
      </a:lvl2pPr>
      <a:lvl3pPr marL="914363" algn="l" defTabSz="914363" rtl="0" eaLnBrk="1" latinLnBrk="0" hangingPunct="1">
        <a:defRPr sz="1833" kern="1200">
          <a:solidFill>
            <a:schemeClr val="tx1"/>
          </a:solidFill>
          <a:latin typeface="+mn-lt"/>
          <a:ea typeface="+mn-ea"/>
          <a:cs typeface="+mn-cs"/>
        </a:defRPr>
      </a:lvl3pPr>
      <a:lvl4pPr marL="1371545" algn="l" defTabSz="914363" rtl="0" eaLnBrk="1" latinLnBrk="0" hangingPunct="1">
        <a:defRPr sz="1833" kern="1200">
          <a:solidFill>
            <a:schemeClr val="tx1"/>
          </a:solidFill>
          <a:latin typeface="+mn-lt"/>
          <a:ea typeface="+mn-ea"/>
          <a:cs typeface="+mn-cs"/>
        </a:defRPr>
      </a:lvl4pPr>
      <a:lvl5pPr marL="1828727" algn="l" defTabSz="914363" rtl="0" eaLnBrk="1" latinLnBrk="0" hangingPunct="1">
        <a:defRPr sz="1833" kern="1200">
          <a:solidFill>
            <a:schemeClr val="tx1"/>
          </a:solidFill>
          <a:latin typeface="+mn-lt"/>
          <a:ea typeface="+mn-ea"/>
          <a:cs typeface="+mn-cs"/>
        </a:defRPr>
      </a:lvl5pPr>
      <a:lvl6pPr marL="2285909" algn="l" defTabSz="914363" rtl="0" eaLnBrk="1" latinLnBrk="0" hangingPunct="1">
        <a:defRPr sz="1833" kern="1200">
          <a:solidFill>
            <a:schemeClr val="tx1"/>
          </a:solidFill>
          <a:latin typeface="+mn-lt"/>
          <a:ea typeface="+mn-ea"/>
          <a:cs typeface="+mn-cs"/>
        </a:defRPr>
      </a:lvl6pPr>
      <a:lvl7pPr marL="2743090" algn="l" defTabSz="914363" rtl="0" eaLnBrk="1" latinLnBrk="0" hangingPunct="1">
        <a:defRPr sz="1833" kern="1200">
          <a:solidFill>
            <a:schemeClr val="tx1"/>
          </a:solidFill>
          <a:latin typeface="+mn-lt"/>
          <a:ea typeface="+mn-ea"/>
          <a:cs typeface="+mn-cs"/>
        </a:defRPr>
      </a:lvl7pPr>
      <a:lvl8pPr marL="3200272" algn="l" defTabSz="914363" rtl="0" eaLnBrk="1" latinLnBrk="0" hangingPunct="1">
        <a:defRPr sz="1833" kern="1200">
          <a:solidFill>
            <a:schemeClr val="tx1"/>
          </a:solidFill>
          <a:latin typeface="+mn-lt"/>
          <a:ea typeface="+mn-ea"/>
          <a:cs typeface="+mn-cs"/>
        </a:defRPr>
      </a:lvl8pPr>
      <a:lvl9pPr marL="3657454" algn="l" defTabSz="914363" rtl="0" eaLnBrk="1" latinLnBrk="0" hangingPunct="1">
        <a:defRPr sz="18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08072" y="1219200"/>
            <a:ext cx="7543800" cy="1295399"/>
          </a:xfrm>
        </p:spPr>
        <p:txBody>
          <a:bodyPr/>
          <a:lstStyle/>
          <a:p>
            <a:pPr algn="ctr">
              <a:lnSpc>
                <a:spcPts val="5200"/>
              </a:lnSpc>
            </a:pPr>
            <a:r>
              <a:rPr lang="en-US" sz="3600" dirty="0">
                <a:latin typeface="Arial Black" panose="020B0A04020102020204" pitchFamily="34" charset="0"/>
              </a:rPr>
              <a:t/>
            </a:r>
            <a:br>
              <a:rPr lang="en-US" sz="3600" dirty="0">
                <a:latin typeface="Arial Black" panose="020B0A04020102020204" pitchFamily="34" charset="0"/>
              </a:rPr>
            </a:br>
            <a:r>
              <a:rPr lang="en-US" sz="6000" dirty="0" smtClean="0">
                <a:latin typeface="Calibri (heading)"/>
              </a:rPr>
              <a:t>Title IX Training</a:t>
            </a:r>
            <a:r>
              <a:rPr lang="en-US" sz="6000" dirty="0">
                <a:latin typeface="Calibri (heading)"/>
              </a:rPr>
              <a:t/>
            </a:r>
            <a:br>
              <a:rPr lang="en-US" sz="6000" dirty="0">
                <a:latin typeface="Calibri (heading)"/>
              </a:rPr>
            </a:br>
            <a:r>
              <a:rPr lang="en-US" sz="3000" b="0" dirty="0" smtClean="0">
                <a:latin typeface="Calibri (heading)"/>
              </a:rPr>
              <a:t>Part 1: The New Regulations</a:t>
            </a:r>
            <a:endParaRPr lang="en-US" sz="3000" b="0" dirty="0">
              <a:latin typeface="Calibri (heading)"/>
            </a:endParaRPr>
          </a:p>
        </p:txBody>
      </p:sp>
      <p:sp>
        <p:nvSpPr>
          <p:cNvPr id="5" name="Subtitle 4"/>
          <p:cNvSpPr>
            <a:spLocks noGrp="1"/>
          </p:cNvSpPr>
          <p:nvPr>
            <p:ph type="subTitle" idx="1"/>
          </p:nvPr>
        </p:nvSpPr>
        <p:spPr>
          <a:xfrm>
            <a:off x="381000" y="4994579"/>
            <a:ext cx="6400800" cy="876301"/>
          </a:xfrm>
        </p:spPr>
        <p:txBody>
          <a:bodyPr/>
          <a:lstStyle/>
          <a:p>
            <a:endParaRPr lang="en-US" sz="1600" b="1" dirty="0" smtClean="0">
              <a:latin typeface="Calibri (body)"/>
            </a:endParaRPr>
          </a:p>
        </p:txBody>
      </p:sp>
    </p:spTree>
    <p:extLst>
      <p:ext uri="{BB962C8B-B14F-4D97-AF65-F5344CB8AC3E}">
        <p14:creationId xmlns:p14="http://schemas.microsoft.com/office/powerpoint/2010/main" val="2022419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Training Agenda</a:t>
            </a:r>
            <a:endParaRPr lang="en-US" dirty="0">
              <a:latin typeface="Calibri (heading)"/>
            </a:endParaRPr>
          </a:p>
        </p:txBody>
      </p:sp>
      <p:sp>
        <p:nvSpPr>
          <p:cNvPr id="5" name="Content Placeholder 4"/>
          <p:cNvSpPr>
            <a:spLocks noGrp="1"/>
          </p:cNvSpPr>
          <p:nvPr>
            <p:ph idx="1"/>
          </p:nvPr>
        </p:nvSpPr>
        <p:spPr>
          <a:xfrm>
            <a:off x="533400" y="1600200"/>
            <a:ext cx="11125200" cy="4191000"/>
          </a:xfrm>
        </p:spPr>
        <p:txBody>
          <a:bodyPr>
            <a:normAutofit/>
          </a:bodyPr>
          <a:lstStyle/>
          <a:p>
            <a:pPr marL="571511" lvl="1" indent="-571500">
              <a:spcBef>
                <a:spcPts val="0"/>
              </a:spcBef>
              <a:spcAft>
                <a:spcPts val="2400"/>
              </a:spcAft>
              <a:buFont typeface="+mj-lt"/>
              <a:buAutoNum type="romanUcPeriod"/>
            </a:pPr>
            <a:r>
              <a:rPr lang="en-US" sz="3000" dirty="0" smtClean="0">
                <a:solidFill>
                  <a:srgbClr val="C00000"/>
                </a:solidFill>
                <a:latin typeface="Calibri (body)"/>
                <a:cs typeface="Arial" panose="020B0604020202020204" pitchFamily="34" charset="0"/>
              </a:rPr>
              <a:t>Introduction to Title IX and its history</a:t>
            </a:r>
          </a:p>
          <a:p>
            <a:pPr marL="571511" lvl="1" indent="-571500">
              <a:spcBef>
                <a:spcPts val="0"/>
              </a:spcBef>
              <a:spcAft>
                <a:spcPts val="2400"/>
              </a:spcAft>
              <a:buFont typeface="+mj-lt"/>
              <a:buAutoNum type="romanUcPeriod"/>
            </a:pPr>
            <a:r>
              <a:rPr lang="en-US" sz="3000" dirty="0" smtClean="0">
                <a:latin typeface="Calibri (body)"/>
                <a:cs typeface="Arial" panose="020B0604020202020204" pitchFamily="34" charset="0"/>
              </a:rPr>
              <a:t>Changes under the new Title IX regulations</a:t>
            </a:r>
          </a:p>
          <a:p>
            <a:pPr marL="571511" lvl="1" indent="-571500">
              <a:spcBef>
                <a:spcPts val="0"/>
              </a:spcBef>
              <a:spcAft>
                <a:spcPts val="2400"/>
              </a:spcAft>
              <a:buFont typeface="+mj-lt"/>
              <a:buAutoNum type="romanUcPeriod"/>
            </a:pPr>
            <a:r>
              <a:rPr lang="en-US" sz="3000" dirty="0">
                <a:latin typeface="Calibri (body)"/>
                <a:cs typeface="Arial" panose="020B0604020202020204" pitchFamily="34" charset="0"/>
              </a:rPr>
              <a:t>The definition of sexual </a:t>
            </a:r>
            <a:r>
              <a:rPr lang="en-US" sz="3000" dirty="0" smtClean="0">
                <a:latin typeface="Calibri (body)"/>
                <a:cs typeface="Arial" panose="020B0604020202020204" pitchFamily="34" charset="0"/>
              </a:rPr>
              <a:t>harassment</a:t>
            </a:r>
            <a:endParaRPr lang="en-US" sz="3000" dirty="0">
              <a:latin typeface="Calibri (body)"/>
              <a:cs typeface="Arial" panose="020B0604020202020204" pitchFamily="34" charset="0"/>
            </a:endParaRPr>
          </a:p>
          <a:p>
            <a:pPr marL="571511" lvl="1" indent="-571500">
              <a:spcBef>
                <a:spcPts val="0"/>
              </a:spcBef>
              <a:spcAft>
                <a:spcPts val="2400"/>
              </a:spcAft>
              <a:buFont typeface="+mj-lt"/>
              <a:buAutoNum type="romanUcPeriod"/>
            </a:pPr>
            <a:r>
              <a:rPr lang="en-US" sz="3000" dirty="0">
                <a:latin typeface="Calibri (body)"/>
                <a:cs typeface="Arial" panose="020B0604020202020204" pitchFamily="34" charset="0"/>
              </a:rPr>
              <a:t>The scope of </a:t>
            </a:r>
            <a:r>
              <a:rPr lang="en-US" sz="3000" dirty="0" smtClean="0">
                <a:latin typeface="Calibri (body)"/>
                <a:cs typeface="Arial" panose="020B0604020202020204" pitchFamily="34" charset="0"/>
              </a:rPr>
              <a:t>the University’s </a:t>
            </a:r>
            <a:r>
              <a:rPr lang="en-US" sz="3000" dirty="0">
                <a:latin typeface="Calibri (body)"/>
                <a:cs typeface="Arial" panose="020B0604020202020204" pitchFamily="34" charset="0"/>
              </a:rPr>
              <a:t>education programs or </a:t>
            </a:r>
            <a:r>
              <a:rPr lang="en-US" sz="3000" dirty="0" smtClean="0">
                <a:latin typeface="Calibri (body)"/>
                <a:cs typeface="Arial" panose="020B0604020202020204" pitchFamily="34" charset="0"/>
              </a:rPr>
              <a:t>activities</a:t>
            </a:r>
            <a:endParaRPr lang="en-US" sz="3000" dirty="0">
              <a:latin typeface="Calibri (body)"/>
              <a:cs typeface="Arial" panose="020B0604020202020204" pitchFamily="34" charset="0"/>
            </a:endParaRPr>
          </a:p>
        </p:txBody>
      </p:sp>
    </p:spTree>
    <p:extLst>
      <p:ext uri="{BB962C8B-B14F-4D97-AF65-F5344CB8AC3E}">
        <p14:creationId xmlns:p14="http://schemas.microsoft.com/office/powerpoint/2010/main" val="1976765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What is Title IX?</a:t>
            </a:r>
            <a:endParaRPr lang="en-US" dirty="0">
              <a:latin typeface="Calibri (heading)"/>
            </a:endParaRPr>
          </a:p>
        </p:txBody>
      </p:sp>
      <p:sp>
        <p:nvSpPr>
          <p:cNvPr id="5" name="Content Placeholder 4"/>
          <p:cNvSpPr>
            <a:spLocks noGrp="1"/>
          </p:cNvSpPr>
          <p:nvPr>
            <p:ph idx="1"/>
          </p:nvPr>
        </p:nvSpPr>
        <p:spPr>
          <a:xfrm>
            <a:off x="533400" y="1600200"/>
            <a:ext cx="11125200" cy="4191000"/>
          </a:xfrm>
        </p:spPr>
        <p:txBody>
          <a:bodyPr>
            <a:noAutofit/>
          </a:bodyPr>
          <a:lstStyle/>
          <a:p>
            <a:pPr marL="457211" lvl="1" indent="-457200">
              <a:spcBef>
                <a:spcPts val="0"/>
              </a:spcBef>
              <a:spcAft>
                <a:spcPts val="2400"/>
              </a:spcAft>
            </a:pPr>
            <a:r>
              <a:rPr lang="en-US" sz="3000" dirty="0">
                <a:latin typeface="Calibri (body)"/>
                <a:cs typeface="Arial" panose="020B0604020202020204" pitchFamily="34" charset="0"/>
              </a:rPr>
              <a:t>Title IX of the Education Amendments of </a:t>
            </a:r>
            <a:r>
              <a:rPr lang="en-US" sz="3000" dirty="0" smtClean="0">
                <a:latin typeface="Calibri (body)"/>
                <a:cs typeface="Arial" panose="020B0604020202020204" pitchFamily="34" charset="0"/>
              </a:rPr>
              <a:t>1972</a:t>
            </a:r>
          </a:p>
          <a:p>
            <a:pPr marL="857992" lvl="2" indent="-457200">
              <a:spcBef>
                <a:spcPts val="0"/>
              </a:spcBef>
              <a:spcAft>
                <a:spcPts val="2400"/>
              </a:spcAft>
            </a:pPr>
            <a:r>
              <a:rPr lang="en-US" sz="2500" dirty="0" smtClean="0">
                <a:latin typeface="Calibri (body)"/>
                <a:cs typeface="Times New Roman" panose="02020603050405020304" pitchFamily="18" charset="0"/>
              </a:rPr>
              <a:t>“No </a:t>
            </a:r>
            <a:r>
              <a:rPr lang="en-US" sz="2500" dirty="0">
                <a:latin typeface="Calibri (body)"/>
                <a:cs typeface="Times New Roman" panose="02020603050405020304" pitchFamily="18" charset="0"/>
              </a:rPr>
              <a:t>person in the United States shall, </a:t>
            </a:r>
            <a:r>
              <a:rPr lang="en-US" sz="2500" dirty="0">
                <a:solidFill>
                  <a:srgbClr val="C00000"/>
                </a:solidFill>
                <a:latin typeface="Calibri (body)"/>
                <a:cs typeface="Times New Roman" panose="02020603050405020304" pitchFamily="18" charset="0"/>
              </a:rPr>
              <a:t>on the basis </a:t>
            </a:r>
            <a:r>
              <a:rPr lang="en-US" sz="2500" dirty="0" smtClean="0">
                <a:solidFill>
                  <a:srgbClr val="C00000"/>
                </a:solidFill>
                <a:latin typeface="Calibri (body)"/>
                <a:cs typeface="Times New Roman" panose="02020603050405020304" pitchFamily="18" charset="0"/>
              </a:rPr>
              <a:t>of </a:t>
            </a:r>
            <a:r>
              <a:rPr lang="en-US" sz="2500" dirty="0">
                <a:solidFill>
                  <a:srgbClr val="C00000"/>
                </a:solidFill>
                <a:latin typeface="Calibri (body)"/>
                <a:cs typeface="Times New Roman" panose="02020603050405020304" pitchFamily="18" charset="0"/>
              </a:rPr>
              <a:t>sex</a:t>
            </a:r>
            <a:r>
              <a:rPr lang="en-US" sz="2500" dirty="0">
                <a:latin typeface="Calibri (body)"/>
                <a:cs typeface="Times New Roman" panose="02020603050405020304" pitchFamily="18" charset="0"/>
              </a:rPr>
              <a:t>, be excluded from participation in, be denied the benefits of, or be subjected to discrimination under any education program or activity receiving Federal financial assistance</a:t>
            </a:r>
            <a:r>
              <a:rPr lang="en-US" sz="2500" dirty="0" smtClean="0">
                <a:latin typeface="Calibri (body)"/>
                <a:cs typeface="Times New Roman" panose="02020603050405020304" pitchFamily="18" charset="0"/>
              </a:rPr>
              <a:t>.”</a:t>
            </a:r>
          </a:p>
          <a:p>
            <a:pPr marL="457211" lvl="1" indent="-457200">
              <a:spcBef>
                <a:spcPts val="0"/>
              </a:spcBef>
              <a:spcAft>
                <a:spcPts val="2400"/>
              </a:spcAft>
            </a:pPr>
            <a:r>
              <a:rPr lang="en-US" sz="3000" dirty="0">
                <a:latin typeface="Calibri (body)"/>
              </a:rPr>
              <a:t>Federal civil rights law that prohibits discrimination on the basis of sex in </a:t>
            </a:r>
            <a:r>
              <a:rPr lang="en-US" sz="3000" dirty="0" smtClean="0">
                <a:latin typeface="Calibri (body)"/>
              </a:rPr>
              <a:t>educational institutions receiving federal funding.</a:t>
            </a:r>
            <a:endParaRPr lang="en-US" sz="3000" dirty="0">
              <a:latin typeface="Calibri (body)"/>
              <a:cs typeface="Times New Roman" panose="02020603050405020304" pitchFamily="18" charset="0"/>
            </a:endParaRPr>
          </a:p>
        </p:txBody>
      </p:sp>
    </p:spTree>
    <p:extLst>
      <p:ext uri="{BB962C8B-B14F-4D97-AF65-F5344CB8AC3E}">
        <p14:creationId xmlns:p14="http://schemas.microsoft.com/office/powerpoint/2010/main" val="1903912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Purposes of Title IX</a:t>
            </a:r>
            <a:endParaRPr lang="en-US" dirty="0">
              <a:latin typeface="Calibri (heading)"/>
            </a:endParaRPr>
          </a:p>
        </p:txBody>
      </p:sp>
      <p:sp>
        <p:nvSpPr>
          <p:cNvPr id="5" name="Content Placeholder 4"/>
          <p:cNvSpPr>
            <a:spLocks noGrp="1"/>
          </p:cNvSpPr>
          <p:nvPr>
            <p:ph idx="1"/>
          </p:nvPr>
        </p:nvSpPr>
        <p:spPr>
          <a:xfrm>
            <a:off x="533400" y="1600200"/>
            <a:ext cx="11125200" cy="4191000"/>
          </a:xfrm>
        </p:spPr>
        <p:txBody>
          <a:bodyPr>
            <a:normAutofit/>
          </a:bodyPr>
          <a:lstStyle/>
          <a:p>
            <a:pPr marL="457211" lvl="1" indent="-457200">
              <a:spcBef>
                <a:spcPts val="0"/>
              </a:spcBef>
              <a:spcAft>
                <a:spcPts val="2400"/>
              </a:spcAft>
            </a:pPr>
            <a:r>
              <a:rPr lang="en-US" sz="3000" dirty="0" smtClean="0">
                <a:cs typeface="Arial" panose="020B0604020202020204" pitchFamily="34" charset="0"/>
              </a:rPr>
              <a:t>Avoid the use of federal funds to support discriminatory practices.</a:t>
            </a:r>
          </a:p>
          <a:p>
            <a:pPr marL="457211" lvl="1" indent="-457200">
              <a:spcBef>
                <a:spcPts val="0"/>
              </a:spcBef>
              <a:spcAft>
                <a:spcPts val="2400"/>
              </a:spcAft>
            </a:pPr>
            <a:r>
              <a:rPr lang="en-US" sz="3000" dirty="0" smtClean="0">
                <a:cs typeface="Arial" panose="020B0604020202020204" pitchFamily="34" charset="0"/>
              </a:rPr>
              <a:t>Provide individuals with protections against discriminatory practices.</a:t>
            </a:r>
            <a:endParaRPr lang="en-US" sz="3000" dirty="0">
              <a:cs typeface="Times New Roman" panose="02020603050405020304" pitchFamily="18" charset="0"/>
            </a:endParaRPr>
          </a:p>
        </p:txBody>
      </p:sp>
    </p:spTree>
    <p:extLst>
      <p:ext uri="{BB962C8B-B14F-4D97-AF65-F5344CB8AC3E}">
        <p14:creationId xmlns:p14="http://schemas.microsoft.com/office/powerpoint/2010/main" val="2206077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Title IX General Requirements</a:t>
            </a:r>
            <a:endParaRPr lang="en-US" dirty="0">
              <a:latin typeface="Calibri (heading)"/>
            </a:endParaRPr>
          </a:p>
        </p:txBody>
      </p:sp>
      <p:sp>
        <p:nvSpPr>
          <p:cNvPr id="8" name="Content Placeholder 4"/>
          <p:cNvSpPr>
            <a:spLocks noGrp="1"/>
          </p:cNvSpPr>
          <p:nvPr>
            <p:ph idx="1"/>
          </p:nvPr>
        </p:nvSpPr>
        <p:spPr>
          <a:xfrm>
            <a:off x="533400" y="1600200"/>
            <a:ext cx="11125200" cy="4191000"/>
          </a:xfrm>
        </p:spPr>
        <p:txBody>
          <a:bodyPr>
            <a:normAutofit/>
          </a:bodyPr>
          <a:lstStyle/>
          <a:p>
            <a:pPr marL="457211" lvl="1" indent="-457200">
              <a:spcBef>
                <a:spcPts val="0"/>
              </a:spcBef>
              <a:spcAft>
                <a:spcPts val="2400"/>
              </a:spcAft>
            </a:pPr>
            <a:r>
              <a:rPr lang="en-US" sz="3000" dirty="0">
                <a:latin typeface="Calibri (body)"/>
                <a:cs typeface="Arial" panose="020B0604020202020204" pitchFamily="34" charset="0"/>
              </a:rPr>
              <a:t>Schools must maintain policies, </a:t>
            </a:r>
            <a:r>
              <a:rPr lang="en-US" sz="3000" dirty="0" smtClean="0">
                <a:latin typeface="Calibri (body)"/>
                <a:cs typeface="Arial" panose="020B0604020202020204" pitchFamily="34" charset="0"/>
              </a:rPr>
              <a:t>practices, and </a:t>
            </a:r>
            <a:r>
              <a:rPr lang="en-US" sz="3000" dirty="0">
                <a:latin typeface="Calibri (body)"/>
                <a:cs typeface="Arial" panose="020B0604020202020204" pitchFamily="34" charset="0"/>
              </a:rPr>
              <a:t>programs that do not discriminate against anyone on the basis of </a:t>
            </a:r>
            <a:r>
              <a:rPr lang="en-US" sz="3000" dirty="0" smtClean="0">
                <a:latin typeface="Calibri (body)"/>
                <a:cs typeface="Arial" panose="020B0604020202020204" pitchFamily="34" charset="0"/>
              </a:rPr>
              <a:t>sex.</a:t>
            </a:r>
            <a:endParaRPr lang="en-US" sz="3000" dirty="0">
              <a:latin typeface="Calibri (body)"/>
              <a:cs typeface="Arial" panose="020B0604020202020204" pitchFamily="34" charset="0"/>
            </a:endParaRPr>
          </a:p>
          <a:p>
            <a:pPr marL="457211" lvl="1" indent="-457200">
              <a:spcBef>
                <a:spcPts val="0"/>
              </a:spcBef>
              <a:spcAft>
                <a:spcPts val="2400"/>
              </a:spcAft>
            </a:pPr>
            <a:r>
              <a:rPr lang="en-US" sz="3000" dirty="0" smtClean="0">
                <a:latin typeface="Calibri (body)"/>
                <a:cs typeface="Arial" panose="020B0604020202020204" pitchFamily="34" charset="0"/>
              </a:rPr>
              <a:t>Schools must respond meaningfully to known reports of sexual discrimination </a:t>
            </a:r>
            <a:r>
              <a:rPr lang="en-US" sz="3000" i="1" dirty="0" smtClean="0">
                <a:latin typeface="Calibri (body)"/>
                <a:cs typeface="Arial" panose="020B0604020202020204" pitchFamily="34" charset="0"/>
              </a:rPr>
              <a:t>(e.g</a:t>
            </a:r>
            <a:r>
              <a:rPr lang="en-US" sz="3000" dirty="0" smtClean="0">
                <a:latin typeface="Calibri (body)"/>
                <a:cs typeface="Arial" panose="020B0604020202020204" pitchFamily="34" charset="0"/>
              </a:rPr>
              <a:t>., sexual harassment, sexual assault, etc.), investigate every formal complaint, and apply certain safeguards to ensure a fair process.</a:t>
            </a:r>
          </a:p>
        </p:txBody>
      </p:sp>
    </p:spTree>
    <p:extLst>
      <p:ext uri="{BB962C8B-B14F-4D97-AF65-F5344CB8AC3E}">
        <p14:creationId xmlns:p14="http://schemas.microsoft.com/office/powerpoint/2010/main" val="2208047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What does Title IX </a:t>
            </a:r>
            <a:r>
              <a:rPr lang="en-US" dirty="0" smtClean="0">
                <a:solidFill>
                  <a:srgbClr val="C00000"/>
                </a:solidFill>
                <a:latin typeface="Calibri (heading)"/>
              </a:rPr>
              <a:t>Not</a:t>
            </a:r>
            <a:r>
              <a:rPr lang="en-US" dirty="0" smtClean="0">
                <a:latin typeface="Calibri (heading)"/>
              </a:rPr>
              <a:t> Do?</a:t>
            </a:r>
            <a:endParaRPr lang="en-US" dirty="0">
              <a:latin typeface="Calibri (heading)"/>
            </a:endParaRPr>
          </a:p>
        </p:txBody>
      </p:sp>
      <p:sp>
        <p:nvSpPr>
          <p:cNvPr id="8" name="Content Placeholder 4"/>
          <p:cNvSpPr>
            <a:spLocks noGrp="1"/>
          </p:cNvSpPr>
          <p:nvPr>
            <p:ph idx="1"/>
          </p:nvPr>
        </p:nvSpPr>
        <p:spPr>
          <a:xfrm>
            <a:off x="533400" y="1600200"/>
            <a:ext cx="11125200" cy="4191000"/>
          </a:xfrm>
        </p:spPr>
        <p:txBody>
          <a:bodyPr>
            <a:normAutofit fontScale="92500" lnSpcReduction="10000"/>
          </a:bodyPr>
          <a:lstStyle/>
          <a:p>
            <a:pPr marL="457211" lvl="1" indent="-457200">
              <a:spcBef>
                <a:spcPts val="0"/>
              </a:spcBef>
              <a:spcAft>
                <a:spcPts val="2400"/>
              </a:spcAft>
            </a:pPr>
            <a:r>
              <a:rPr lang="en-US" sz="3000" dirty="0" smtClean="0">
                <a:latin typeface="Calibri (body)"/>
                <a:cs typeface="Arial" panose="020B0604020202020204" pitchFamily="34" charset="0"/>
              </a:rPr>
              <a:t>Title IX cannot be used to hold an individual liable in court.  It applies to the school.</a:t>
            </a:r>
          </a:p>
          <a:p>
            <a:pPr marL="457211" lvl="1" indent="-457200">
              <a:spcBef>
                <a:spcPts val="0"/>
              </a:spcBef>
              <a:spcAft>
                <a:spcPts val="2400"/>
              </a:spcAft>
            </a:pPr>
            <a:r>
              <a:rPr lang="en-US" sz="3000" dirty="0" smtClean="0">
                <a:latin typeface="Calibri (body)"/>
                <a:cs typeface="Arial" panose="020B0604020202020204" pitchFamily="34" charset="0"/>
              </a:rPr>
              <a:t>Title IX does not punish people who commit sexual harassment – it penalizes schools that respond to sexual harassment in a way that amounts to subjecting students to sex discrimination.</a:t>
            </a:r>
          </a:p>
          <a:p>
            <a:pPr marL="457211" lvl="1" indent="-457200">
              <a:spcBef>
                <a:spcPts val="0"/>
              </a:spcBef>
              <a:spcAft>
                <a:spcPts val="2400"/>
              </a:spcAft>
            </a:pPr>
            <a:r>
              <a:rPr lang="en-US" sz="3000" dirty="0" smtClean="0">
                <a:latin typeface="Calibri (body)"/>
                <a:cs typeface="Arial" panose="020B0604020202020204" pitchFamily="34" charset="0"/>
              </a:rPr>
              <a:t>A school’s policies in compliance with Title IX do not replace the civil or criminal justice systems, but schools still have a very important role to play.</a:t>
            </a: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p:txBody>
      </p:sp>
    </p:spTree>
    <p:extLst>
      <p:ext uri="{BB962C8B-B14F-4D97-AF65-F5344CB8AC3E}">
        <p14:creationId xmlns:p14="http://schemas.microsoft.com/office/powerpoint/2010/main" val="48765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Scope of Coverage under Title IX</a:t>
            </a:r>
            <a:endParaRPr lang="en-US" dirty="0">
              <a:latin typeface="Calibri (heading)"/>
            </a:endParaRPr>
          </a:p>
        </p:txBody>
      </p:sp>
      <p:sp>
        <p:nvSpPr>
          <p:cNvPr id="8" name="Content Placeholder 4"/>
          <p:cNvSpPr>
            <a:spLocks noGrp="1"/>
          </p:cNvSpPr>
          <p:nvPr>
            <p:ph idx="1"/>
          </p:nvPr>
        </p:nvSpPr>
        <p:spPr>
          <a:xfrm>
            <a:off x="533400" y="1600200"/>
            <a:ext cx="11125200" cy="41910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Title IX applies to all educational institutions, both public and private, that receive federal funds.</a:t>
            </a:r>
          </a:p>
          <a:p>
            <a:pPr marL="457211" lvl="1" indent="-457200">
              <a:spcBef>
                <a:spcPts val="0"/>
              </a:spcBef>
              <a:spcAft>
                <a:spcPts val="2400"/>
              </a:spcAft>
            </a:pPr>
            <a:r>
              <a:rPr lang="en-US" sz="3000" dirty="0" smtClean="0">
                <a:latin typeface="Calibri (body)"/>
                <a:cs typeface="Arial" panose="020B0604020202020204" pitchFamily="34" charset="0"/>
              </a:rPr>
              <a:t>Title IX protects all persons from sex discrimination, including faculty, staff, students, prospective students, parents, and guardians.</a:t>
            </a:r>
          </a:p>
        </p:txBody>
      </p:sp>
    </p:spTree>
    <p:extLst>
      <p:ext uri="{BB962C8B-B14F-4D97-AF65-F5344CB8AC3E}">
        <p14:creationId xmlns:p14="http://schemas.microsoft.com/office/powerpoint/2010/main" val="3456937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Title IX Enforcement</a:t>
            </a:r>
            <a:endParaRPr lang="en-US" dirty="0">
              <a:latin typeface="Calibri (heading)"/>
            </a:endParaRPr>
          </a:p>
        </p:txBody>
      </p:sp>
      <p:sp>
        <p:nvSpPr>
          <p:cNvPr id="5" name="Content Placeholder 4"/>
          <p:cNvSpPr>
            <a:spLocks noGrp="1"/>
          </p:cNvSpPr>
          <p:nvPr>
            <p:ph idx="1"/>
          </p:nvPr>
        </p:nvSpPr>
        <p:spPr>
          <a:xfrm>
            <a:off x="533400" y="1600200"/>
            <a:ext cx="11125200" cy="4191000"/>
          </a:xfrm>
        </p:spPr>
        <p:txBody>
          <a:bodyPr>
            <a:normAutofit fontScale="92500" lnSpcReduction="10000"/>
          </a:bodyPr>
          <a:lstStyle/>
          <a:p>
            <a:pPr marL="457211" lvl="1" indent="-457200">
              <a:spcBef>
                <a:spcPts val="0"/>
              </a:spcBef>
              <a:spcAft>
                <a:spcPts val="2400"/>
              </a:spcAft>
            </a:pPr>
            <a:r>
              <a:rPr lang="en-US" sz="3000" dirty="0">
                <a:latin typeface="Calibri (body)"/>
                <a:cs typeface="Arial" panose="020B0604020202020204" pitchFamily="34" charset="0"/>
              </a:rPr>
              <a:t>U.S. Department of Education Office </a:t>
            </a:r>
            <a:r>
              <a:rPr lang="en-US" sz="3000" dirty="0" smtClean="0">
                <a:latin typeface="Calibri (body)"/>
                <a:cs typeface="Arial" panose="020B0604020202020204" pitchFamily="34" charset="0"/>
              </a:rPr>
              <a:t>for </a:t>
            </a:r>
            <a:r>
              <a:rPr lang="en-US" sz="3000" dirty="0">
                <a:latin typeface="Calibri (body)"/>
                <a:cs typeface="Arial" panose="020B0604020202020204" pitchFamily="34" charset="0"/>
              </a:rPr>
              <a:t>Civil Rights (“OCR”)</a:t>
            </a:r>
          </a:p>
          <a:p>
            <a:pPr marL="857992" lvl="2" indent="-457200">
              <a:spcBef>
                <a:spcPts val="0"/>
              </a:spcBef>
              <a:spcAft>
                <a:spcPts val="2400"/>
              </a:spcAft>
            </a:pPr>
            <a:r>
              <a:rPr lang="en-US" sz="2700" dirty="0">
                <a:latin typeface="Calibri (body)"/>
                <a:cs typeface="Arial" panose="020B0604020202020204" pitchFamily="34" charset="0"/>
              </a:rPr>
              <a:t>Investigate and resolve complaints</a:t>
            </a:r>
          </a:p>
          <a:p>
            <a:pPr marL="857992" lvl="2" indent="-457200">
              <a:spcBef>
                <a:spcPts val="0"/>
              </a:spcBef>
              <a:spcAft>
                <a:spcPts val="2400"/>
              </a:spcAft>
            </a:pPr>
            <a:r>
              <a:rPr lang="en-US" sz="2700" dirty="0">
                <a:latin typeface="Calibri (body)"/>
                <a:cs typeface="Arial" panose="020B0604020202020204" pitchFamily="34" charset="0"/>
              </a:rPr>
              <a:t>Identify and provide remedies for discrimination without a complaint </a:t>
            </a:r>
          </a:p>
          <a:p>
            <a:pPr marL="857992" lvl="2" indent="-457200">
              <a:spcBef>
                <a:spcPts val="0"/>
              </a:spcBef>
              <a:spcAft>
                <a:spcPts val="2400"/>
              </a:spcAft>
            </a:pPr>
            <a:r>
              <a:rPr lang="en-US" sz="2700" dirty="0" smtClean="0">
                <a:latin typeface="Calibri (body)"/>
                <a:cs typeface="Arial" panose="020B0604020202020204" pitchFamily="34" charset="0"/>
              </a:rPr>
              <a:t>Negotiate </a:t>
            </a:r>
            <a:r>
              <a:rPr lang="en-US" sz="2700" dirty="0">
                <a:latin typeface="Calibri (body)"/>
                <a:cs typeface="Arial" panose="020B0604020202020204" pitchFamily="34" charset="0"/>
              </a:rPr>
              <a:t>resolution agreement with a “to do” list and OCR oversight </a:t>
            </a:r>
          </a:p>
          <a:p>
            <a:pPr marL="857992" lvl="2" indent="-457200">
              <a:spcBef>
                <a:spcPts val="0"/>
              </a:spcBef>
              <a:spcAft>
                <a:spcPts val="2400"/>
              </a:spcAft>
            </a:pPr>
            <a:r>
              <a:rPr lang="en-US" sz="2700" dirty="0">
                <a:latin typeface="Calibri (body)"/>
                <a:cs typeface="Arial" panose="020B0604020202020204" pitchFamily="34" charset="0"/>
              </a:rPr>
              <a:t>Loss of federal funds</a:t>
            </a:r>
          </a:p>
          <a:p>
            <a:pPr marL="457211" lvl="1" indent="-457200">
              <a:spcBef>
                <a:spcPts val="0"/>
              </a:spcBef>
              <a:spcAft>
                <a:spcPts val="2400"/>
              </a:spcAft>
            </a:pPr>
            <a:r>
              <a:rPr lang="en-US" sz="3000" dirty="0">
                <a:latin typeface="Calibri (body)"/>
                <a:cs typeface="Arial" panose="020B0604020202020204" pitchFamily="34" charset="0"/>
              </a:rPr>
              <a:t>Private </a:t>
            </a:r>
            <a:r>
              <a:rPr lang="en-US" sz="3000" dirty="0" smtClean="0">
                <a:latin typeface="Calibri (body)"/>
                <a:cs typeface="Arial" panose="020B0604020202020204" pitchFamily="34" charset="0"/>
              </a:rPr>
              <a:t>lawsuits by individuals claiming the school discrimination “on the basis of sex.”</a:t>
            </a:r>
            <a:endParaRPr lang="en-US" sz="3000" dirty="0">
              <a:latin typeface="Calibri (body)"/>
              <a:cs typeface="Arial" panose="020B0604020202020204" pitchFamily="34" charset="0"/>
            </a:endParaRPr>
          </a:p>
        </p:txBody>
      </p:sp>
    </p:spTree>
    <p:extLst>
      <p:ext uri="{BB962C8B-B14F-4D97-AF65-F5344CB8AC3E}">
        <p14:creationId xmlns:p14="http://schemas.microsoft.com/office/powerpoint/2010/main" val="30572749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744200" cy="838200"/>
          </a:xfrm>
        </p:spPr>
        <p:txBody>
          <a:bodyPr/>
          <a:lstStyle/>
          <a:p>
            <a:r>
              <a:rPr lang="en-US" dirty="0" smtClean="0">
                <a:latin typeface="Calibri (heading)"/>
              </a:rPr>
              <a:t>Title IX Sex Discrimination</a:t>
            </a:r>
            <a:endParaRPr lang="en-US" dirty="0">
              <a:latin typeface="Calibri (heading)"/>
            </a:endParaRPr>
          </a:p>
        </p:txBody>
      </p:sp>
      <p:sp>
        <p:nvSpPr>
          <p:cNvPr id="8" name="Content Placeholder 4"/>
          <p:cNvSpPr>
            <a:spLocks noGrp="1"/>
          </p:cNvSpPr>
          <p:nvPr>
            <p:ph idx="1"/>
          </p:nvPr>
        </p:nvSpPr>
        <p:spPr>
          <a:xfrm>
            <a:off x="533400" y="1600200"/>
            <a:ext cx="11125200" cy="4191000"/>
          </a:xfrm>
        </p:spPr>
        <p:txBody>
          <a:bodyPr>
            <a:normAutofit fontScale="85000" lnSpcReduction="20000"/>
          </a:bodyPr>
          <a:lstStyle/>
          <a:p>
            <a:pPr marL="457211" lvl="1" indent="-457200">
              <a:spcBef>
                <a:spcPts val="0"/>
              </a:spcBef>
              <a:spcAft>
                <a:spcPts val="2400"/>
              </a:spcAft>
            </a:pPr>
            <a:r>
              <a:rPr lang="en-US" sz="3000" dirty="0" smtClean="0">
                <a:latin typeface="Calibri (body)"/>
                <a:cs typeface="Arial" panose="020B0604020202020204" pitchFamily="34" charset="0"/>
              </a:rPr>
              <a:t>Sex-based harassment</a:t>
            </a:r>
          </a:p>
          <a:p>
            <a:pPr marL="857992" lvl="2" indent="-457200">
              <a:spcBef>
                <a:spcPts val="0"/>
              </a:spcBef>
              <a:spcAft>
                <a:spcPts val="2400"/>
              </a:spcAft>
            </a:pPr>
            <a:r>
              <a:rPr lang="en-US" sz="2700" dirty="0" smtClean="0">
                <a:latin typeface="Calibri (body)"/>
                <a:cs typeface="Arial" panose="020B0604020202020204" pitchFamily="34" charset="0"/>
              </a:rPr>
              <a:t>Quid pro quo</a:t>
            </a:r>
          </a:p>
          <a:p>
            <a:pPr marL="857992" lvl="2" indent="-457200">
              <a:spcBef>
                <a:spcPts val="0"/>
              </a:spcBef>
              <a:spcAft>
                <a:spcPts val="2400"/>
              </a:spcAft>
            </a:pPr>
            <a:r>
              <a:rPr lang="en-US" sz="2700" dirty="0" smtClean="0">
                <a:latin typeface="Calibri (body)"/>
                <a:cs typeface="Arial" panose="020B0604020202020204" pitchFamily="34" charset="0"/>
              </a:rPr>
              <a:t>Hostile environment</a:t>
            </a:r>
          </a:p>
          <a:p>
            <a:pPr marL="857992" lvl="2" indent="-457200">
              <a:spcBef>
                <a:spcPts val="0"/>
              </a:spcBef>
              <a:spcAft>
                <a:spcPts val="2400"/>
              </a:spcAft>
            </a:pPr>
            <a:r>
              <a:rPr lang="en-US" sz="2700" dirty="0" smtClean="0">
                <a:latin typeface="Calibri (body)"/>
                <a:cs typeface="Arial" panose="020B0604020202020204" pitchFamily="34" charset="0"/>
              </a:rPr>
              <a:t>Clery crimes</a:t>
            </a:r>
          </a:p>
          <a:p>
            <a:pPr marL="457211" lvl="1" indent="-457200">
              <a:spcBef>
                <a:spcPts val="0"/>
              </a:spcBef>
              <a:spcAft>
                <a:spcPts val="2400"/>
              </a:spcAft>
            </a:pPr>
            <a:r>
              <a:rPr lang="en-US" sz="3000" dirty="0" smtClean="0">
                <a:latin typeface="Calibri (body)"/>
                <a:cs typeface="Arial" panose="020B0604020202020204" pitchFamily="34" charset="0"/>
              </a:rPr>
              <a:t>Failure to provide equal athletic opportunities</a:t>
            </a:r>
          </a:p>
          <a:p>
            <a:pPr marL="457211" lvl="1" indent="-457200">
              <a:spcBef>
                <a:spcPts val="0"/>
              </a:spcBef>
              <a:spcAft>
                <a:spcPts val="2400"/>
              </a:spcAft>
            </a:pPr>
            <a:r>
              <a:rPr lang="en-US" sz="3000" dirty="0">
                <a:latin typeface="Calibri (body)"/>
                <a:cs typeface="Arial" panose="020B0604020202020204" pitchFamily="34" charset="0"/>
              </a:rPr>
              <a:t>Discrimination based on pregnancy</a:t>
            </a:r>
          </a:p>
          <a:p>
            <a:pPr marL="457211" lvl="1" indent="-457200">
              <a:spcBef>
                <a:spcPts val="0"/>
              </a:spcBef>
              <a:spcAft>
                <a:spcPts val="2400"/>
              </a:spcAft>
            </a:pPr>
            <a:r>
              <a:rPr lang="en-US" sz="3000" dirty="0" smtClean="0">
                <a:latin typeface="Calibri (body)"/>
                <a:cs typeface="Arial" panose="020B0604020202020204" pitchFamily="34" charset="0"/>
              </a:rPr>
              <a:t>Retaliation</a:t>
            </a:r>
            <a:endParaRPr lang="en-US" sz="3200" dirty="0">
              <a:latin typeface="Calibri (body)"/>
              <a:cs typeface="Arial" panose="020B0604020202020204" pitchFamily="34" charset="0"/>
            </a:endParaRPr>
          </a:p>
        </p:txBody>
      </p:sp>
    </p:spTree>
    <p:extLst>
      <p:ext uri="{BB962C8B-B14F-4D97-AF65-F5344CB8AC3E}">
        <p14:creationId xmlns:p14="http://schemas.microsoft.com/office/powerpoint/2010/main" val="2594741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Title IX and Sexual Harassment</a:t>
            </a:r>
            <a:endParaRPr lang="en-US" dirty="0">
              <a:latin typeface="Calibri (heading)"/>
            </a:endParaRPr>
          </a:p>
        </p:txBody>
      </p:sp>
      <p:sp>
        <p:nvSpPr>
          <p:cNvPr id="5" name="Content Placeholder 4"/>
          <p:cNvSpPr>
            <a:spLocks noGrp="1"/>
          </p:cNvSpPr>
          <p:nvPr>
            <p:ph idx="1"/>
          </p:nvPr>
        </p:nvSpPr>
        <p:spPr>
          <a:xfrm>
            <a:off x="533400" y="1600200"/>
            <a:ext cx="10820400" cy="4343400"/>
          </a:xfrm>
        </p:spPr>
        <p:txBody>
          <a:bodyPr>
            <a:normAutofit/>
          </a:bodyPr>
          <a:lstStyle/>
          <a:p>
            <a:pPr marL="457211" lvl="1" indent="-457200">
              <a:spcBef>
                <a:spcPts val="0"/>
              </a:spcBef>
              <a:spcAft>
                <a:spcPts val="2400"/>
              </a:spcAft>
            </a:pPr>
            <a:r>
              <a:rPr lang="en-US" sz="2800" dirty="0" smtClean="0">
                <a:latin typeface="Calibri (body)"/>
                <a:cs typeface="Arial" panose="020B0604020202020204" pitchFamily="34" charset="0"/>
              </a:rPr>
              <a:t>Sexual harassment was not mentioned as a form of sex discrimination in the original Title IX statute in 1972.</a:t>
            </a:r>
          </a:p>
          <a:p>
            <a:pPr marL="457211" lvl="1" indent="-457200">
              <a:spcBef>
                <a:spcPts val="0"/>
              </a:spcBef>
              <a:spcAft>
                <a:spcPts val="2400"/>
              </a:spcAft>
            </a:pPr>
            <a:r>
              <a:rPr lang="en-US" sz="2800" dirty="0" smtClean="0">
                <a:latin typeface="Calibri (body)"/>
                <a:cs typeface="Arial" panose="020B0604020202020204" pitchFamily="34" charset="0"/>
              </a:rPr>
              <a:t>The Supreme Court first recognized sexual harassment as a form of sex discrimination under Title IX in the late 1990s:</a:t>
            </a:r>
          </a:p>
          <a:p>
            <a:pPr marL="857992" lvl="2" indent="-457200">
              <a:spcBef>
                <a:spcPts val="0"/>
              </a:spcBef>
              <a:spcAft>
                <a:spcPts val="1200"/>
              </a:spcAft>
            </a:pPr>
            <a:r>
              <a:rPr lang="en-US" sz="2500" i="1" dirty="0" smtClean="0">
                <a:latin typeface="Calibri (body)"/>
                <a:cs typeface="Arial" panose="020B0604020202020204" pitchFamily="34" charset="0"/>
              </a:rPr>
              <a:t>Gebser v. Lago Vista Independent School District </a:t>
            </a:r>
            <a:r>
              <a:rPr lang="en-US" sz="2500" dirty="0" smtClean="0">
                <a:latin typeface="Calibri (body)"/>
                <a:cs typeface="Arial" panose="020B0604020202020204" pitchFamily="34" charset="0"/>
              </a:rPr>
              <a:t>(1998): employee-on-student sexual harassment could constitute sex discrimination</a:t>
            </a:r>
          </a:p>
          <a:p>
            <a:pPr marL="857992" lvl="2" indent="-457200">
              <a:spcBef>
                <a:spcPts val="0"/>
              </a:spcBef>
              <a:spcAft>
                <a:spcPts val="1200"/>
              </a:spcAft>
            </a:pPr>
            <a:r>
              <a:rPr lang="en-US" sz="2500" i="1" dirty="0" smtClean="0">
                <a:latin typeface="Calibri (body)"/>
                <a:cs typeface="Arial" panose="020B0604020202020204" pitchFamily="34" charset="0"/>
              </a:rPr>
              <a:t>Davis v. Monroe </a:t>
            </a:r>
            <a:r>
              <a:rPr lang="en-US" sz="2500" dirty="0" smtClean="0">
                <a:latin typeface="Calibri (body)"/>
                <a:cs typeface="Arial" panose="020B0604020202020204" pitchFamily="34" charset="0"/>
              </a:rPr>
              <a:t>(1999): student-on-student sexual harassment could constitute sex discrimination</a:t>
            </a:r>
          </a:p>
          <a:p>
            <a:pPr marL="457211" lvl="1" indent="-457200">
              <a:spcBef>
                <a:spcPts val="0"/>
              </a:spcBef>
              <a:spcAft>
                <a:spcPts val="2400"/>
              </a:spcAft>
            </a:pPr>
            <a:endParaRPr lang="en-US" sz="3000"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p:txBody>
      </p:sp>
    </p:spTree>
    <p:extLst>
      <p:ext uri="{BB962C8B-B14F-4D97-AF65-F5344CB8AC3E}">
        <p14:creationId xmlns:p14="http://schemas.microsoft.com/office/powerpoint/2010/main" val="659757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437909"/>
            <a:ext cx="10820400" cy="990600"/>
          </a:xfrm>
        </p:spPr>
        <p:txBody>
          <a:bodyPr/>
          <a:lstStyle/>
          <a:p>
            <a:r>
              <a:rPr lang="en-US" dirty="0" smtClean="0">
                <a:latin typeface="Calibri (heading)"/>
              </a:rPr>
              <a:t>Title IX Violation </a:t>
            </a:r>
            <a:r>
              <a:rPr lang="en-US" dirty="0" smtClean="0">
                <a:solidFill>
                  <a:srgbClr val="C00000"/>
                </a:solidFill>
                <a:latin typeface="Calibri (heading)"/>
              </a:rPr>
              <a:t>/ </a:t>
            </a:r>
            <a:r>
              <a:rPr lang="en-US" i="1" dirty="0" smtClean="0">
                <a:latin typeface="Calibri (heading)"/>
              </a:rPr>
              <a:t>Gebser/Davis</a:t>
            </a:r>
            <a:r>
              <a:rPr lang="en-US" dirty="0" smtClean="0">
                <a:latin typeface="Calibri (heading)"/>
              </a:rPr>
              <a:t> Framework</a:t>
            </a:r>
            <a:endParaRPr lang="en-US" dirty="0">
              <a:latin typeface="Calibri (heading)"/>
            </a:endParaRP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6377" y="1447800"/>
            <a:ext cx="8264046" cy="4419600"/>
          </a:xfrm>
          <a:prstGeom prst="rect">
            <a:avLst/>
          </a:prstGeom>
        </p:spPr>
      </p:pic>
    </p:spTree>
    <p:extLst>
      <p:ext uri="{BB962C8B-B14F-4D97-AF65-F5344CB8AC3E}">
        <p14:creationId xmlns:p14="http://schemas.microsoft.com/office/powerpoint/2010/main" val="1238512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Title IX and Sexual Harassment</a:t>
            </a:r>
            <a:endParaRPr lang="en-US" dirty="0">
              <a:latin typeface="Calibri (heading)"/>
            </a:endParaRPr>
          </a:p>
        </p:txBody>
      </p:sp>
      <p:sp>
        <p:nvSpPr>
          <p:cNvPr id="5" name="Content Placeholder 4"/>
          <p:cNvSpPr>
            <a:spLocks noGrp="1"/>
          </p:cNvSpPr>
          <p:nvPr>
            <p:ph idx="1"/>
          </p:nvPr>
        </p:nvSpPr>
        <p:spPr>
          <a:xfrm>
            <a:off x="533400" y="1600200"/>
            <a:ext cx="11049000" cy="4343400"/>
          </a:xfrm>
        </p:spPr>
        <p:txBody>
          <a:bodyPr>
            <a:normAutofit fontScale="92500" lnSpcReduction="10000"/>
          </a:bodyPr>
          <a:lstStyle/>
          <a:p>
            <a:pPr marL="457211" lvl="1" indent="-457200">
              <a:spcBef>
                <a:spcPts val="0"/>
              </a:spcBef>
              <a:spcAft>
                <a:spcPts val="2400"/>
              </a:spcAft>
            </a:pPr>
            <a:r>
              <a:rPr lang="en-US" sz="3200" dirty="0" smtClean="0">
                <a:latin typeface="Calibri (body)"/>
                <a:cs typeface="Arial" panose="020B0604020202020204" pitchFamily="34" charset="0"/>
              </a:rPr>
              <a:t>The DOE addressed sexual harassment through guidance documents:</a:t>
            </a:r>
          </a:p>
          <a:p>
            <a:pPr marL="857992" lvl="2" indent="-457200">
              <a:spcBef>
                <a:spcPts val="0"/>
              </a:spcBef>
              <a:spcAft>
                <a:spcPts val="600"/>
              </a:spcAft>
            </a:pPr>
            <a:r>
              <a:rPr lang="en-US" sz="2700" dirty="0" smtClean="0">
                <a:latin typeface="Calibri (body)"/>
                <a:cs typeface="Arial" panose="020B0604020202020204" pitchFamily="34" charset="0"/>
              </a:rPr>
              <a:t>1997 Guidance </a:t>
            </a:r>
            <a:r>
              <a:rPr lang="en-US" sz="2700" dirty="0" smtClean="0">
                <a:latin typeface="Calibri (body)"/>
                <a:cs typeface="Arial" panose="020B0604020202020204" pitchFamily="34" charset="0"/>
                <a:sym typeface="Wingdings" panose="05000000000000000000" pitchFamily="2" charset="2"/>
              </a:rPr>
              <a:t> 2001 Revised Sexual Harassment Guidance</a:t>
            </a:r>
          </a:p>
          <a:p>
            <a:pPr marL="857992" lvl="2" indent="-457200">
              <a:spcBef>
                <a:spcPts val="0"/>
              </a:spcBef>
              <a:spcAft>
                <a:spcPts val="600"/>
              </a:spcAft>
            </a:pPr>
            <a:r>
              <a:rPr lang="en-US" sz="2700" dirty="0" smtClean="0">
                <a:latin typeface="Calibri (body)"/>
                <a:cs typeface="Arial" panose="020B0604020202020204" pitchFamily="34" charset="0"/>
              </a:rPr>
              <a:t>2011 </a:t>
            </a:r>
            <a:r>
              <a:rPr lang="en-US" sz="2700" i="1" dirty="0" smtClean="0">
                <a:latin typeface="Calibri (body)"/>
                <a:cs typeface="Arial" panose="020B0604020202020204" pitchFamily="34" charset="0"/>
              </a:rPr>
              <a:t>Dear Colleague Letter</a:t>
            </a:r>
          </a:p>
          <a:p>
            <a:pPr marL="857992" lvl="2" indent="-457200">
              <a:spcBef>
                <a:spcPts val="0"/>
              </a:spcBef>
              <a:spcAft>
                <a:spcPts val="600"/>
              </a:spcAft>
            </a:pPr>
            <a:r>
              <a:rPr lang="en-US" sz="2700" dirty="0" smtClean="0">
                <a:latin typeface="Calibri (body)"/>
                <a:cs typeface="Arial" panose="020B0604020202020204" pitchFamily="34" charset="0"/>
              </a:rPr>
              <a:t>2014 </a:t>
            </a:r>
            <a:r>
              <a:rPr lang="en-US" sz="2700" i="1" dirty="0" smtClean="0">
                <a:latin typeface="Calibri (body)"/>
                <a:cs typeface="Arial" panose="020B0604020202020204" pitchFamily="34" charset="0"/>
              </a:rPr>
              <a:t>Q&amp;A Dear Colleague Letter</a:t>
            </a:r>
          </a:p>
          <a:p>
            <a:pPr marL="857992" lvl="2" indent="-457200">
              <a:spcBef>
                <a:spcPts val="0"/>
              </a:spcBef>
              <a:spcAft>
                <a:spcPts val="600"/>
              </a:spcAft>
            </a:pPr>
            <a:r>
              <a:rPr lang="en-US" sz="2700" dirty="0" smtClean="0">
                <a:latin typeface="Calibri (body)"/>
                <a:cs typeface="Arial" panose="020B0604020202020204" pitchFamily="34" charset="0"/>
              </a:rPr>
              <a:t>2015 Dear Colleague Letter, Dear Coordinator Letter &amp; Resource Guide</a:t>
            </a:r>
          </a:p>
          <a:p>
            <a:pPr marL="857992" lvl="2" indent="-457200">
              <a:spcBef>
                <a:spcPts val="0"/>
              </a:spcBef>
              <a:spcAft>
                <a:spcPts val="600"/>
              </a:spcAft>
            </a:pPr>
            <a:r>
              <a:rPr lang="en-US" sz="2700" dirty="0" smtClean="0">
                <a:latin typeface="Calibri (body)"/>
                <a:cs typeface="Arial" panose="020B0604020202020204" pitchFamily="34" charset="0"/>
              </a:rPr>
              <a:t>2016 </a:t>
            </a:r>
            <a:r>
              <a:rPr lang="en-US" sz="2700" i="1" dirty="0" smtClean="0">
                <a:latin typeface="Calibri (body)"/>
                <a:cs typeface="Arial" panose="020B0604020202020204" pitchFamily="34" charset="0"/>
              </a:rPr>
              <a:t>Guidance on Transgender Students</a:t>
            </a:r>
          </a:p>
          <a:p>
            <a:pPr marL="857992" lvl="2" indent="-457200">
              <a:spcBef>
                <a:spcPts val="0"/>
              </a:spcBef>
              <a:spcAft>
                <a:spcPts val="600"/>
              </a:spcAft>
            </a:pPr>
            <a:r>
              <a:rPr lang="en-US" sz="2700" dirty="0" smtClean="0">
                <a:latin typeface="Calibri (body)"/>
                <a:cs typeface="Arial" panose="020B0604020202020204" pitchFamily="34" charset="0"/>
              </a:rPr>
              <a:t>2017 Interim Guide: Q&amp;A on Campus Violence</a:t>
            </a:r>
          </a:p>
          <a:p>
            <a:pPr marL="457211" lvl="1" indent="-457200">
              <a:spcBef>
                <a:spcPts val="0"/>
              </a:spcBef>
              <a:spcAft>
                <a:spcPts val="2400"/>
              </a:spcAft>
            </a:pPr>
            <a:endParaRPr lang="en-US" sz="3000"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p:txBody>
      </p:sp>
    </p:spTree>
    <p:extLst>
      <p:ext uri="{BB962C8B-B14F-4D97-AF65-F5344CB8AC3E}">
        <p14:creationId xmlns:p14="http://schemas.microsoft.com/office/powerpoint/2010/main" val="3077325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Calibri (heading)"/>
              </a:rPr>
              <a:t>Title IX Violation </a:t>
            </a:r>
            <a:r>
              <a:rPr lang="en-US" dirty="0">
                <a:solidFill>
                  <a:srgbClr val="C00000"/>
                </a:solidFill>
                <a:latin typeface="Calibri (heading)"/>
              </a:rPr>
              <a:t>/ </a:t>
            </a:r>
            <a:r>
              <a:rPr lang="en-US" dirty="0" smtClean="0">
                <a:latin typeface="Calibri (heading)"/>
              </a:rPr>
              <a:t>Old DOE Guidance</a:t>
            </a:r>
            <a:endParaRPr lang="en-US" dirty="0">
              <a:latin typeface="Calibri (heading)"/>
            </a:endParaRPr>
          </a:p>
        </p:txBody>
      </p:sp>
      <p:pic>
        <p:nvPicPr>
          <p:cNvPr id="25" name="Picture 24"/>
          <p:cNvPicPr>
            <a:picLocks noChangeAspect="1"/>
          </p:cNvPicPr>
          <p:nvPr/>
        </p:nvPicPr>
        <p:blipFill>
          <a:blip r:embed="rId3"/>
          <a:stretch>
            <a:fillRect/>
          </a:stretch>
        </p:blipFill>
        <p:spPr>
          <a:xfrm>
            <a:off x="1975038" y="1447800"/>
            <a:ext cx="8241923" cy="4394059"/>
          </a:xfrm>
          <a:prstGeom prst="rect">
            <a:avLst/>
          </a:prstGeom>
        </p:spPr>
      </p:pic>
    </p:spTree>
    <p:extLst>
      <p:ext uri="{BB962C8B-B14F-4D97-AF65-F5344CB8AC3E}">
        <p14:creationId xmlns:p14="http://schemas.microsoft.com/office/powerpoint/2010/main" val="2510978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Title IX and CCMS Policy</a:t>
            </a:r>
            <a:endParaRPr lang="en-US" dirty="0">
              <a:latin typeface="Calibri (heading)"/>
            </a:endParaRPr>
          </a:p>
        </p:txBody>
      </p:sp>
      <p:sp>
        <p:nvSpPr>
          <p:cNvPr id="5" name="Content Placeholder 4"/>
          <p:cNvSpPr>
            <a:spLocks noGrp="1"/>
          </p:cNvSpPr>
          <p:nvPr>
            <p:ph idx="1"/>
          </p:nvPr>
        </p:nvSpPr>
        <p:spPr>
          <a:xfrm>
            <a:off x="533400" y="1600200"/>
            <a:ext cx="10668000" cy="4343400"/>
          </a:xfrm>
        </p:spPr>
        <p:txBody>
          <a:bodyPr>
            <a:normAutofit lnSpcReduction="10000"/>
          </a:bodyPr>
          <a:lstStyle/>
          <a:p>
            <a:pPr marL="457211" lvl="1" indent="-457200">
              <a:spcBef>
                <a:spcPts val="0"/>
              </a:spcBef>
              <a:spcAft>
                <a:spcPts val="2400"/>
              </a:spcAft>
            </a:pPr>
            <a:r>
              <a:rPr lang="en-US" sz="2800" dirty="0" smtClean="0">
                <a:latin typeface="Calibri (body)"/>
                <a:cs typeface="Arial" panose="020B0604020202020204" pitchFamily="34" charset="0"/>
              </a:rPr>
              <a:t>The DOE announced its new rules in May 2020.</a:t>
            </a:r>
          </a:p>
          <a:p>
            <a:pPr marL="457211" lvl="1" indent="-457200">
              <a:spcBef>
                <a:spcPts val="0"/>
              </a:spcBef>
              <a:spcAft>
                <a:spcPts val="2400"/>
              </a:spcAft>
            </a:pPr>
            <a:r>
              <a:rPr lang="en-US" sz="2800" dirty="0" smtClean="0">
                <a:latin typeface="Calibri (body)"/>
                <a:cs typeface="Arial" panose="020B0604020202020204" pitchFamily="34" charset="0"/>
              </a:rPr>
              <a:t>The new regulations became effective August 14, 2020.</a:t>
            </a:r>
          </a:p>
          <a:p>
            <a:pPr marL="457211" lvl="1" indent="-457200">
              <a:spcBef>
                <a:spcPts val="0"/>
              </a:spcBef>
              <a:spcAft>
                <a:spcPts val="2400"/>
              </a:spcAft>
            </a:pPr>
            <a:r>
              <a:rPr lang="en-US" sz="2800" dirty="0" smtClean="0">
                <a:latin typeface="Calibri (body)"/>
                <a:cs typeface="Arial" panose="020B0604020202020204" pitchFamily="34" charset="0"/>
              </a:rPr>
              <a:t>The University revised the </a:t>
            </a:r>
            <a:r>
              <a:rPr lang="en-US" sz="2800" dirty="0" smtClean="0">
                <a:solidFill>
                  <a:srgbClr val="C00000"/>
                </a:solidFill>
                <a:latin typeface="Calibri (body)"/>
                <a:cs typeface="Arial" panose="020B0604020202020204" pitchFamily="34" charset="0"/>
              </a:rPr>
              <a:t>Sex Discrimination, Sexual Misconduct, and Interpersonal Violence Policy </a:t>
            </a:r>
            <a:r>
              <a:rPr lang="en-US" sz="2800" dirty="0" smtClean="0">
                <a:latin typeface="Calibri (body)"/>
                <a:cs typeface="Arial" panose="020B0604020202020204" pitchFamily="34" charset="0"/>
              </a:rPr>
              <a:t>this past summer to reflect the new changes under the law.</a:t>
            </a:r>
          </a:p>
          <a:p>
            <a:pPr marL="457211" lvl="1" indent="-457200">
              <a:spcBef>
                <a:spcPts val="0"/>
              </a:spcBef>
              <a:spcAft>
                <a:spcPts val="2400"/>
              </a:spcAft>
            </a:pPr>
            <a:r>
              <a:rPr lang="en-US" sz="2800" dirty="0" smtClean="0">
                <a:latin typeface="Calibri (body)"/>
                <a:cs typeface="Arial" panose="020B0604020202020204" pitchFamily="34" charset="0"/>
              </a:rPr>
              <a:t>It is important to keep in mind throughout this presentation that Title IX reflects the minimum requirements for a school responding to reports of sex discrimination. </a:t>
            </a:r>
          </a:p>
        </p:txBody>
      </p:sp>
    </p:spTree>
    <p:extLst>
      <p:ext uri="{BB962C8B-B14F-4D97-AF65-F5344CB8AC3E}">
        <p14:creationId xmlns:p14="http://schemas.microsoft.com/office/powerpoint/2010/main" val="263669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Training Agenda</a:t>
            </a:r>
            <a:endParaRPr lang="en-US" dirty="0">
              <a:latin typeface="Calibri (heading)"/>
            </a:endParaRPr>
          </a:p>
        </p:txBody>
      </p:sp>
      <p:sp>
        <p:nvSpPr>
          <p:cNvPr id="5" name="Content Placeholder 4"/>
          <p:cNvSpPr>
            <a:spLocks noGrp="1"/>
          </p:cNvSpPr>
          <p:nvPr>
            <p:ph idx="1"/>
          </p:nvPr>
        </p:nvSpPr>
        <p:spPr>
          <a:xfrm>
            <a:off x="533400" y="1600200"/>
            <a:ext cx="11125200" cy="4191000"/>
          </a:xfrm>
        </p:spPr>
        <p:txBody>
          <a:bodyPr>
            <a:normAutofit/>
          </a:bodyPr>
          <a:lstStyle/>
          <a:p>
            <a:pPr marL="571511" lvl="1" indent="-571500">
              <a:spcBef>
                <a:spcPts val="0"/>
              </a:spcBef>
              <a:spcAft>
                <a:spcPts val="2400"/>
              </a:spcAft>
              <a:buFont typeface="+mj-lt"/>
              <a:buAutoNum type="romanUcPeriod"/>
            </a:pPr>
            <a:r>
              <a:rPr lang="en-US" sz="3000" dirty="0" smtClean="0">
                <a:latin typeface="Calibri (body)"/>
                <a:cs typeface="Arial" panose="020B0604020202020204" pitchFamily="34" charset="0"/>
              </a:rPr>
              <a:t>Introduction to Title IX</a:t>
            </a:r>
          </a:p>
          <a:p>
            <a:pPr marL="571511" lvl="1" indent="-571500">
              <a:spcBef>
                <a:spcPts val="0"/>
              </a:spcBef>
              <a:spcAft>
                <a:spcPts val="2400"/>
              </a:spcAft>
              <a:buFont typeface="+mj-lt"/>
              <a:buAutoNum type="romanUcPeriod"/>
            </a:pPr>
            <a:r>
              <a:rPr lang="en-US" sz="3000" dirty="0" smtClean="0">
                <a:solidFill>
                  <a:srgbClr val="C00000"/>
                </a:solidFill>
                <a:latin typeface="Calibri (body)"/>
                <a:cs typeface="Arial" panose="020B0604020202020204" pitchFamily="34" charset="0"/>
              </a:rPr>
              <a:t>Changes under the new Title IX regulations</a:t>
            </a:r>
          </a:p>
          <a:p>
            <a:pPr marL="571511" lvl="1" indent="-571500">
              <a:spcBef>
                <a:spcPts val="0"/>
              </a:spcBef>
              <a:spcAft>
                <a:spcPts val="2400"/>
              </a:spcAft>
              <a:buFont typeface="+mj-lt"/>
              <a:buAutoNum type="romanUcPeriod"/>
            </a:pPr>
            <a:r>
              <a:rPr lang="en-US" sz="3000" dirty="0">
                <a:latin typeface="Calibri (body)"/>
                <a:cs typeface="Arial" panose="020B0604020202020204" pitchFamily="34" charset="0"/>
              </a:rPr>
              <a:t>The definition of sexual harassment </a:t>
            </a:r>
            <a:endParaRPr lang="en-US" sz="3000" dirty="0" smtClean="0">
              <a:latin typeface="Calibri (body)"/>
              <a:cs typeface="Arial" panose="020B0604020202020204" pitchFamily="34" charset="0"/>
            </a:endParaRPr>
          </a:p>
          <a:p>
            <a:pPr marL="571511" lvl="1" indent="-571500">
              <a:spcBef>
                <a:spcPts val="0"/>
              </a:spcBef>
              <a:spcAft>
                <a:spcPts val="2400"/>
              </a:spcAft>
              <a:buFont typeface="+mj-lt"/>
              <a:buAutoNum type="romanUcPeriod"/>
            </a:pPr>
            <a:r>
              <a:rPr lang="en-US" sz="3000" dirty="0" smtClean="0">
                <a:latin typeface="Calibri (body)"/>
                <a:cs typeface="Arial" panose="020B0604020202020204" pitchFamily="34" charset="0"/>
              </a:rPr>
              <a:t>The scope of the University’s education programs or activities</a:t>
            </a:r>
          </a:p>
          <a:p>
            <a:pPr marL="571511" lvl="1" indent="-571500">
              <a:spcBef>
                <a:spcPts val="0"/>
              </a:spcBef>
              <a:spcAft>
                <a:spcPts val="2400"/>
              </a:spcAft>
              <a:buFont typeface="+mj-lt"/>
              <a:buAutoNum type="romanUcPeriod"/>
            </a:pPr>
            <a:endParaRPr lang="en-US" sz="3000" dirty="0" smtClean="0">
              <a:cs typeface="Arial" panose="020B0604020202020204" pitchFamily="34" charset="0"/>
            </a:endParaRPr>
          </a:p>
        </p:txBody>
      </p:sp>
      <p:pic>
        <p:nvPicPr>
          <p:cNvPr id="1028" name="Picture 4" descr="The Independent Newspapers – A guide for next Tuesday's el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76400"/>
            <a:ext cx="436340" cy="42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530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1277600" cy="838200"/>
          </a:xfrm>
        </p:spPr>
        <p:txBody>
          <a:bodyPr/>
          <a:lstStyle/>
          <a:p>
            <a:r>
              <a:rPr lang="en-US" dirty="0" smtClean="0">
                <a:latin typeface="Calibri (heading)"/>
                <a:cs typeface="Calibri" panose="020F0502020204030204" pitchFamily="34" charset="0"/>
              </a:rPr>
              <a:t>Primary Changes under the New Regulations</a:t>
            </a:r>
            <a:endParaRPr lang="en-US" dirty="0">
              <a:latin typeface="Calibri (heading)"/>
              <a:cs typeface="Calibri" panose="020F0502020204030204" pitchFamily="34" charset="0"/>
            </a:endParaRPr>
          </a:p>
        </p:txBody>
      </p:sp>
      <p:sp>
        <p:nvSpPr>
          <p:cNvPr id="8" name="Content Placeholder 4"/>
          <p:cNvSpPr>
            <a:spLocks noGrp="1"/>
          </p:cNvSpPr>
          <p:nvPr>
            <p:ph idx="1"/>
          </p:nvPr>
        </p:nvSpPr>
        <p:spPr>
          <a:xfrm>
            <a:off x="533400" y="1600200"/>
            <a:ext cx="11125200" cy="41910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Standard for finding a Title IX violation</a:t>
            </a:r>
          </a:p>
          <a:p>
            <a:pPr marL="457211" lvl="1" indent="-457200">
              <a:spcBef>
                <a:spcPts val="0"/>
              </a:spcBef>
              <a:spcAft>
                <a:spcPts val="2400"/>
              </a:spcAft>
            </a:pPr>
            <a:r>
              <a:rPr lang="en-US" sz="3000" dirty="0" smtClean="0">
                <a:latin typeface="Calibri (body)"/>
                <a:cs typeface="Arial" panose="020B0604020202020204" pitchFamily="34" charset="0"/>
              </a:rPr>
              <a:t>Training requirements</a:t>
            </a:r>
            <a:endParaRPr lang="en-US" sz="3000" dirty="0">
              <a:latin typeface="Calibri (body)"/>
              <a:cs typeface="Arial" panose="020B0604020202020204" pitchFamily="34" charset="0"/>
            </a:endParaRPr>
          </a:p>
          <a:p>
            <a:pPr marL="457211" lvl="1" indent="-457200">
              <a:spcBef>
                <a:spcPts val="0"/>
              </a:spcBef>
              <a:spcAft>
                <a:spcPts val="2400"/>
              </a:spcAft>
            </a:pPr>
            <a:r>
              <a:rPr lang="en-US" sz="3000" dirty="0">
                <a:latin typeface="Calibri (body)"/>
                <a:cs typeface="Arial" panose="020B0604020202020204" pitchFamily="34" charset="0"/>
              </a:rPr>
              <a:t>New processes</a:t>
            </a:r>
          </a:p>
          <a:p>
            <a:pPr marL="457211" lvl="1" indent="-457200">
              <a:spcBef>
                <a:spcPts val="0"/>
              </a:spcBef>
              <a:spcAft>
                <a:spcPts val="2400"/>
              </a:spcAft>
            </a:pPr>
            <a:r>
              <a:rPr lang="en-US" sz="3000" dirty="0" smtClean="0">
                <a:latin typeface="Calibri (body)"/>
                <a:cs typeface="Arial" panose="020B0604020202020204" pitchFamily="34" charset="0"/>
              </a:rPr>
              <a:t>Sexual harassment defined</a:t>
            </a:r>
          </a:p>
          <a:p>
            <a:pPr marL="457211" lvl="1" indent="-457200">
              <a:spcBef>
                <a:spcPts val="0"/>
              </a:spcBef>
              <a:spcAft>
                <a:spcPts val="2400"/>
              </a:spcAft>
            </a:pPr>
            <a:r>
              <a:rPr lang="en-US" sz="3000" dirty="0" smtClean="0">
                <a:latin typeface="Calibri (body)"/>
                <a:cs typeface="Arial" panose="020B0604020202020204" pitchFamily="34" charset="0"/>
              </a:rPr>
              <a:t>Scope of education program or activity narrowed</a:t>
            </a:r>
          </a:p>
          <a:p>
            <a:pPr marL="457211" lvl="1" indent="-457200">
              <a:spcBef>
                <a:spcPts val="0"/>
              </a:spcBef>
              <a:spcAft>
                <a:spcPts val="2400"/>
              </a:spcAft>
            </a:pPr>
            <a:endParaRPr lang="en-US" sz="3000" dirty="0" smtClean="0">
              <a:cs typeface="Arial" panose="020B0604020202020204" pitchFamily="34" charset="0"/>
            </a:endParaRPr>
          </a:p>
        </p:txBody>
      </p:sp>
    </p:spTree>
    <p:extLst>
      <p:ext uri="{BB962C8B-B14F-4D97-AF65-F5344CB8AC3E}">
        <p14:creationId xmlns:p14="http://schemas.microsoft.com/office/powerpoint/2010/main" val="9975734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heading)"/>
              </a:rPr>
              <a:t>Title IX Violation </a:t>
            </a:r>
            <a:r>
              <a:rPr lang="en-US" dirty="0" smtClean="0">
                <a:solidFill>
                  <a:srgbClr val="C00000"/>
                </a:solidFill>
                <a:latin typeface="Calibri (heading)"/>
              </a:rPr>
              <a:t>/</a:t>
            </a:r>
            <a:r>
              <a:rPr lang="en-US" dirty="0" smtClean="0">
                <a:latin typeface="Calibri (heading)"/>
              </a:rPr>
              <a:t> New Regulations</a:t>
            </a:r>
            <a:endParaRPr lang="en-US" dirty="0">
              <a:latin typeface="Calibri (heading)"/>
            </a:endParaRPr>
          </a:p>
        </p:txBody>
      </p:sp>
      <p:pic>
        <p:nvPicPr>
          <p:cNvPr id="6" name="Picture 5"/>
          <p:cNvPicPr>
            <a:picLocks noChangeAspect="1"/>
          </p:cNvPicPr>
          <p:nvPr/>
        </p:nvPicPr>
        <p:blipFill>
          <a:blip r:embed="rId3"/>
          <a:stretch>
            <a:fillRect/>
          </a:stretch>
        </p:blipFill>
        <p:spPr>
          <a:xfrm>
            <a:off x="1975037" y="1447800"/>
            <a:ext cx="8241923" cy="4360124"/>
          </a:xfrm>
          <a:prstGeom prst="rect">
            <a:avLst/>
          </a:prstGeom>
        </p:spPr>
      </p:pic>
    </p:spTree>
    <p:extLst>
      <p:ext uri="{BB962C8B-B14F-4D97-AF65-F5344CB8AC3E}">
        <p14:creationId xmlns:p14="http://schemas.microsoft.com/office/powerpoint/2010/main" val="7259914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Title IX Training Requirements</a:t>
            </a:r>
            <a:endParaRPr lang="en-US" dirty="0">
              <a:latin typeface="Calibri (heading)"/>
            </a:endParaRPr>
          </a:p>
        </p:txBody>
      </p:sp>
      <p:sp>
        <p:nvSpPr>
          <p:cNvPr id="8" name="Content Placeholder 4"/>
          <p:cNvSpPr>
            <a:spLocks noGrp="1"/>
          </p:cNvSpPr>
          <p:nvPr>
            <p:ph idx="1"/>
          </p:nvPr>
        </p:nvSpPr>
        <p:spPr>
          <a:xfrm>
            <a:off x="533400" y="1600200"/>
            <a:ext cx="11125200" cy="41910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Who must receive training?</a:t>
            </a:r>
          </a:p>
          <a:p>
            <a:pPr marL="857992" lvl="2" indent="-457200">
              <a:spcBef>
                <a:spcPts val="0"/>
              </a:spcBef>
              <a:spcAft>
                <a:spcPts val="2400"/>
              </a:spcAft>
            </a:pPr>
            <a:r>
              <a:rPr lang="en-US" sz="2583" dirty="0" smtClean="0">
                <a:latin typeface="Calibri (body)"/>
                <a:cs typeface="Arial" panose="020B0604020202020204" pitchFamily="34" charset="0"/>
              </a:rPr>
              <a:t>Title IX coordinators</a:t>
            </a:r>
          </a:p>
          <a:p>
            <a:pPr marL="857992" lvl="2" indent="-457200">
              <a:spcBef>
                <a:spcPts val="0"/>
              </a:spcBef>
              <a:spcAft>
                <a:spcPts val="2400"/>
              </a:spcAft>
            </a:pPr>
            <a:r>
              <a:rPr lang="en-US" sz="2583" dirty="0" smtClean="0">
                <a:latin typeface="Calibri (body)"/>
                <a:cs typeface="Arial" panose="020B0604020202020204" pitchFamily="34" charset="0"/>
              </a:rPr>
              <a:t>Title IX investigators</a:t>
            </a:r>
          </a:p>
          <a:p>
            <a:pPr marL="857992" lvl="2" indent="-457200">
              <a:spcBef>
                <a:spcPts val="0"/>
              </a:spcBef>
              <a:spcAft>
                <a:spcPts val="2400"/>
              </a:spcAft>
            </a:pPr>
            <a:r>
              <a:rPr lang="en-US" sz="2583" dirty="0" smtClean="0">
                <a:latin typeface="Calibri (body)"/>
                <a:cs typeface="Arial" panose="020B0604020202020204" pitchFamily="34" charset="0"/>
              </a:rPr>
              <a:t>Title IX decision makers</a:t>
            </a:r>
          </a:p>
          <a:p>
            <a:pPr marL="857992" lvl="2" indent="-457200">
              <a:spcBef>
                <a:spcPts val="0"/>
              </a:spcBef>
              <a:spcAft>
                <a:spcPts val="2400"/>
              </a:spcAft>
            </a:pPr>
            <a:r>
              <a:rPr lang="en-US" sz="2583" dirty="0" smtClean="0">
                <a:latin typeface="Calibri (body)"/>
                <a:cs typeface="Arial" panose="020B0604020202020204" pitchFamily="34" charset="0"/>
              </a:rPr>
              <a:t>Any person who facilitates an informal resolution process</a:t>
            </a: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3806522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Title IX Training Requirements</a:t>
            </a:r>
            <a:endParaRPr lang="en-US" dirty="0">
              <a:latin typeface="Calibri (heading)"/>
            </a:endParaRPr>
          </a:p>
        </p:txBody>
      </p:sp>
      <p:sp>
        <p:nvSpPr>
          <p:cNvPr id="8" name="Content Placeholder 4"/>
          <p:cNvSpPr>
            <a:spLocks noGrp="1"/>
          </p:cNvSpPr>
          <p:nvPr>
            <p:ph idx="1"/>
          </p:nvPr>
        </p:nvSpPr>
        <p:spPr>
          <a:xfrm>
            <a:off x="533400" y="1600200"/>
            <a:ext cx="11125200" cy="41910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What are the required training topics?</a:t>
            </a:r>
          </a:p>
          <a:p>
            <a:pPr marL="857992" lvl="2" indent="-457200">
              <a:spcBef>
                <a:spcPts val="0"/>
              </a:spcBef>
              <a:spcAft>
                <a:spcPts val="2400"/>
              </a:spcAft>
            </a:pPr>
            <a:r>
              <a:rPr lang="en-US" sz="2583" dirty="0" smtClean="0">
                <a:latin typeface="Calibri (body)"/>
                <a:cs typeface="Arial" panose="020B0604020202020204" pitchFamily="34" charset="0"/>
              </a:rPr>
              <a:t>The definition of sexual harassment</a:t>
            </a:r>
          </a:p>
          <a:p>
            <a:pPr marL="857992" lvl="2" indent="-457200">
              <a:spcBef>
                <a:spcPts val="0"/>
              </a:spcBef>
              <a:spcAft>
                <a:spcPts val="2400"/>
              </a:spcAft>
            </a:pPr>
            <a:r>
              <a:rPr lang="en-US" sz="2583" dirty="0" smtClean="0">
                <a:latin typeface="Calibri (body)"/>
                <a:cs typeface="Arial" panose="020B0604020202020204" pitchFamily="34" charset="0"/>
              </a:rPr>
              <a:t>The scope of CCMS’s education program or activity</a:t>
            </a:r>
          </a:p>
          <a:p>
            <a:pPr marL="857992" lvl="2" indent="-457200">
              <a:spcBef>
                <a:spcPts val="0"/>
              </a:spcBef>
              <a:spcAft>
                <a:spcPts val="2400"/>
              </a:spcAft>
            </a:pPr>
            <a:r>
              <a:rPr lang="en-US" sz="2583" dirty="0" smtClean="0">
                <a:latin typeface="Calibri (body)"/>
                <a:cs typeface="Arial" panose="020B0604020202020204" pitchFamily="34" charset="0"/>
              </a:rPr>
              <a:t>How to conduct an investigation and grievance process, including an informal resolution</a:t>
            </a:r>
          </a:p>
          <a:p>
            <a:pPr marL="857992" lvl="2" indent="-457200">
              <a:spcBef>
                <a:spcPts val="0"/>
              </a:spcBef>
              <a:spcAft>
                <a:spcPts val="2400"/>
              </a:spcAft>
            </a:pPr>
            <a:r>
              <a:rPr lang="en-US" sz="2583" dirty="0" smtClean="0">
                <a:latin typeface="Calibri (body)"/>
                <a:cs typeface="Arial" panose="020B0604020202020204" pitchFamily="34" charset="0"/>
              </a:rPr>
              <a:t>How to serve impartially</a:t>
            </a:r>
          </a:p>
          <a:p>
            <a:pPr marL="857992" lvl="2" indent="-457200">
              <a:spcBef>
                <a:spcPts val="0"/>
              </a:spcBef>
              <a:spcAft>
                <a:spcPts val="2400"/>
              </a:spcAft>
            </a:pPr>
            <a:endParaRPr lang="en-US" sz="2583" dirty="0" smtClean="0">
              <a:latin typeface="Calibri (body)"/>
              <a:cs typeface="Arial" panose="020B0604020202020204" pitchFamily="34" charset="0"/>
            </a:endParaRPr>
          </a:p>
        </p:txBody>
      </p:sp>
    </p:spTree>
    <p:extLst>
      <p:ext uri="{BB962C8B-B14F-4D97-AF65-F5344CB8AC3E}">
        <p14:creationId xmlns:p14="http://schemas.microsoft.com/office/powerpoint/2010/main" val="39907718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Calibri (heading)"/>
              </a:rPr>
              <a:t>Additional Title IX Training Requirements</a:t>
            </a:r>
            <a:endParaRPr lang="en-US" sz="3600" dirty="0">
              <a:latin typeface="Calibri (heading)"/>
            </a:endParaRPr>
          </a:p>
        </p:txBody>
      </p:sp>
      <p:sp>
        <p:nvSpPr>
          <p:cNvPr id="8" name="Content Placeholder 4"/>
          <p:cNvSpPr>
            <a:spLocks noGrp="1"/>
          </p:cNvSpPr>
          <p:nvPr>
            <p:ph idx="1"/>
          </p:nvPr>
        </p:nvSpPr>
        <p:spPr>
          <a:xfrm>
            <a:off x="533400" y="1600200"/>
            <a:ext cx="10668000" cy="4191000"/>
          </a:xfrm>
        </p:spPr>
        <p:txBody>
          <a:bodyPr>
            <a:normAutofit/>
          </a:bodyPr>
          <a:lstStyle/>
          <a:p>
            <a:pPr marL="457211" lvl="1" indent="-457200">
              <a:spcBef>
                <a:spcPts val="0"/>
              </a:spcBef>
              <a:spcAft>
                <a:spcPts val="2400"/>
              </a:spcAft>
            </a:pPr>
            <a:r>
              <a:rPr lang="en-US" sz="2800" dirty="0" smtClean="0">
                <a:latin typeface="Calibri (body)"/>
                <a:cs typeface="Arial" panose="020B0604020202020204" pitchFamily="34" charset="0"/>
              </a:rPr>
              <a:t>Decision-makers must also receive training on:</a:t>
            </a:r>
          </a:p>
          <a:p>
            <a:pPr marL="857992" lvl="2" indent="-457200">
              <a:spcBef>
                <a:spcPts val="0"/>
              </a:spcBef>
              <a:spcAft>
                <a:spcPts val="2400"/>
              </a:spcAft>
            </a:pPr>
            <a:r>
              <a:rPr lang="en-US" sz="2500" dirty="0">
                <a:latin typeface="Calibri (body)"/>
                <a:cs typeface="Arial" panose="020B0604020202020204" pitchFamily="34" charset="0"/>
              </a:rPr>
              <a:t>A</a:t>
            </a:r>
            <a:r>
              <a:rPr lang="en-US" sz="2500" dirty="0" smtClean="0">
                <a:latin typeface="Calibri (body)"/>
                <a:cs typeface="Arial" panose="020B0604020202020204" pitchFamily="34" charset="0"/>
              </a:rPr>
              <a:t>ny technology that the school uses during live hearings</a:t>
            </a:r>
          </a:p>
          <a:p>
            <a:pPr marL="857992" lvl="2" indent="-457200">
              <a:spcBef>
                <a:spcPts val="0"/>
              </a:spcBef>
              <a:spcAft>
                <a:spcPts val="2400"/>
              </a:spcAft>
            </a:pPr>
            <a:r>
              <a:rPr lang="en-US" sz="2500" dirty="0" smtClean="0">
                <a:latin typeface="Calibri (body)"/>
                <a:cs typeface="Arial" panose="020B0604020202020204" pitchFamily="34" charset="0"/>
              </a:rPr>
              <a:t>Issues of relevance (questions and evidence)</a:t>
            </a:r>
          </a:p>
          <a:p>
            <a:pPr marL="457211" lvl="1" indent="-457200">
              <a:spcBef>
                <a:spcPts val="0"/>
              </a:spcBef>
              <a:spcAft>
                <a:spcPts val="2400"/>
              </a:spcAft>
            </a:pPr>
            <a:r>
              <a:rPr lang="en-US" sz="2800" dirty="0" smtClean="0">
                <a:latin typeface="Calibri (body)"/>
                <a:cs typeface="Arial" panose="020B0604020202020204" pitchFamily="34" charset="0"/>
              </a:rPr>
              <a:t>Investigators </a:t>
            </a:r>
            <a:r>
              <a:rPr lang="en-US" sz="2800" dirty="0">
                <a:latin typeface="Calibri (body)"/>
                <a:cs typeface="Arial" panose="020B0604020202020204" pitchFamily="34" charset="0"/>
              </a:rPr>
              <a:t>must also receive training on:</a:t>
            </a:r>
          </a:p>
          <a:p>
            <a:pPr marL="857992" lvl="2" indent="-457200">
              <a:spcBef>
                <a:spcPts val="0"/>
              </a:spcBef>
              <a:spcAft>
                <a:spcPts val="2400"/>
              </a:spcAft>
            </a:pPr>
            <a:r>
              <a:rPr lang="en-US" sz="2500" dirty="0">
                <a:latin typeface="Calibri (body)"/>
                <a:cs typeface="Arial" panose="020B0604020202020204" pitchFamily="34" charset="0"/>
              </a:rPr>
              <a:t>Issues of relevance </a:t>
            </a:r>
            <a:r>
              <a:rPr lang="en-US" sz="2500" dirty="0" smtClean="0">
                <a:latin typeface="Calibri (body)"/>
                <a:cs typeface="Arial" panose="020B0604020202020204" pitchFamily="34" charset="0"/>
              </a:rPr>
              <a:t>(investigative report summaries)</a:t>
            </a:r>
            <a:endParaRPr lang="en-US" sz="3000" dirty="0">
              <a:latin typeface="Calibri (body)"/>
              <a:cs typeface="Arial" panose="020B0604020202020204" pitchFamily="34" charset="0"/>
            </a:endParaRPr>
          </a:p>
          <a:p>
            <a:pPr marL="857992" lvl="2" indent="-457200">
              <a:spcBef>
                <a:spcPts val="0"/>
              </a:spcBef>
              <a:spcAft>
                <a:spcPts val="2400"/>
              </a:spcAft>
            </a:pPr>
            <a:endParaRPr lang="en-US" sz="2583"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a:p>
            <a:pPr marL="857992" lvl="2" indent="-457200">
              <a:spcBef>
                <a:spcPts val="0"/>
              </a:spcBef>
              <a:spcAft>
                <a:spcPts val="2400"/>
              </a:spcAft>
            </a:pPr>
            <a:endParaRPr lang="en-US" sz="2583" dirty="0" smtClean="0">
              <a:latin typeface="Calibri (body)"/>
              <a:cs typeface="Arial" panose="020B0604020202020204" pitchFamily="34" charset="0"/>
            </a:endParaRPr>
          </a:p>
        </p:txBody>
      </p:sp>
    </p:spTree>
    <p:extLst>
      <p:ext uri="{BB962C8B-B14F-4D97-AF65-F5344CB8AC3E}">
        <p14:creationId xmlns:p14="http://schemas.microsoft.com/office/powerpoint/2010/main" val="4003236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Calibri (heading)"/>
              </a:rPr>
              <a:t>Additional Title IX Training Requirements</a:t>
            </a:r>
            <a:endParaRPr lang="en-US" sz="3600" dirty="0">
              <a:latin typeface="Calibri (heading)"/>
            </a:endParaRPr>
          </a:p>
        </p:txBody>
      </p:sp>
      <p:sp>
        <p:nvSpPr>
          <p:cNvPr id="8" name="Content Placeholder 4"/>
          <p:cNvSpPr>
            <a:spLocks noGrp="1"/>
          </p:cNvSpPr>
          <p:nvPr>
            <p:ph idx="1"/>
          </p:nvPr>
        </p:nvSpPr>
        <p:spPr>
          <a:xfrm>
            <a:off x="533400" y="1600200"/>
            <a:ext cx="10668000" cy="4191000"/>
          </a:xfrm>
        </p:spPr>
        <p:txBody>
          <a:bodyPr>
            <a:normAutofit/>
          </a:bodyPr>
          <a:lstStyle/>
          <a:p>
            <a:pPr marL="457211" lvl="1" indent="-457200">
              <a:spcBef>
                <a:spcPts val="0"/>
              </a:spcBef>
              <a:spcAft>
                <a:spcPts val="2400"/>
              </a:spcAft>
            </a:pPr>
            <a:r>
              <a:rPr lang="en-US" sz="2800" dirty="0" smtClean="0">
                <a:latin typeface="Calibri (body)"/>
                <a:cs typeface="Arial" panose="020B0604020202020204" pitchFamily="34" charset="0"/>
              </a:rPr>
              <a:t>Must not rely on sex stereotypes</a:t>
            </a:r>
          </a:p>
          <a:p>
            <a:pPr marL="457211" lvl="1" indent="-457200">
              <a:spcBef>
                <a:spcPts val="0"/>
              </a:spcBef>
              <a:spcAft>
                <a:spcPts val="2400"/>
              </a:spcAft>
            </a:pPr>
            <a:r>
              <a:rPr lang="en-US" sz="2800" dirty="0" smtClean="0">
                <a:latin typeface="Calibri (body)"/>
                <a:cs typeface="Arial" panose="020B0604020202020204" pitchFamily="34" charset="0"/>
              </a:rPr>
              <a:t>Must promote impartiality</a:t>
            </a:r>
          </a:p>
          <a:p>
            <a:pPr marL="457211" lvl="1" indent="-457200">
              <a:spcBef>
                <a:spcPts val="0"/>
              </a:spcBef>
              <a:spcAft>
                <a:spcPts val="2400"/>
              </a:spcAft>
            </a:pPr>
            <a:r>
              <a:rPr lang="en-US" sz="2800" dirty="0" smtClean="0">
                <a:latin typeface="Calibri (body)"/>
                <a:cs typeface="Arial" panose="020B0604020202020204" pitchFamily="34" charset="0"/>
              </a:rPr>
              <a:t>Must be posted on the University’s website</a:t>
            </a:r>
            <a:endParaRPr lang="en-US" sz="3000" dirty="0">
              <a:latin typeface="Calibri (body)"/>
              <a:cs typeface="Arial" panose="020B0604020202020204" pitchFamily="34" charset="0"/>
            </a:endParaRPr>
          </a:p>
          <a:p>
            <a:pPr marL="857992" lvl="2" indent="-457200">
              <a:spcBef>
                <a:spcPts val="0"/>
              </a:spcBef>
              <a:spcAft>
                <a:spcPts val="2400"/>
              </a:spcAft>
            </a:pPr>
            <a:endParaRPr lang="en-US" sz="2583"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a:p>
            <a:pPr marL="857992" lvl="2" indent="-457200">
              <a:spcBef>
                <a:spcPts val="0"/>
              </a:spcBef>
              <a:spcAft>
                <a:spcPts val="2400"/>
              </a:spcAft>
            </a:pPr>
            <a:endParaRPr lang="en-US" sz="2583" dirty="0" smtClean="0">
              <a:latin typeface="Calibri (body)"/>
              <a:cs typeface="Arial" panose="020B0604020202020204" pitchFamily="34" charset="0"/>
            </a:endParaRPr>
          </a:p>
        </p:txBody>
      </p:sp>
    </p:spTree>
    <p:extLst>
      <p:ext uri="{BB962C8B-B14F-4D97-AF65-F5344CB8AC3E}">
        <p14:creationId xmlns:p14="http://schemas.microsoft.com/office/powerpoint/2010/main" val="990970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heading)"/>
              </a:rPr>
              <a:t>Title IX Violation </a:t>
            </a:r>
            <a:r>
              <a:rPr lang="en-US" dirty="0">
                <a:solidFill>
                  <a:srgbClr val="C00000"/>
                </a:solidFill>
                <a:latin typeface="Calibri (heading)"/>
              </a:rPr>
              <a:t>/</a:t>
            </a:r>
            <a:r>
              <a:rPr lang="en-US" dirty="0">
                <a:latin typeface="Calibri (heading)"/>
              </a:rPr>
              <a:t> New Regulations</a:t>
            </a:r>
          </a:p>
        </p:txBody>
      </p:sp>
      <p:pic>
        <p:nvPicPr>
          <p:cNvPr id="6" name="Picture 5"/>
          <p:cNvPicPr>
            <a:picLocks noChangeAspect="1"/>
          </p:cNvPicPr>
          <p:nvPr/>
        </p:nvPicPr>
        <p:blipFill>
          <a:blip r:embed="rId3"/>
          <a:stretch>
            <a:fillRect/>
          </a:stretch>
        </p:blipFill>
        <p:spPr>
          <a:xfrm>
            <a:off x="1975037" y="1447800"/>
            <a:ext cx="8241923" cy="4360124"/>
          </a:xfrm>
          <a:prstGeom prst="rect">
            <a:avLst/>
          </a:prstGeom>
        </p:spPr>
      </p:pic>
    </p:spTree>
    <p:extLst>
      <p:ext uri="{BB962C8B-B14F-4D97-AF65-F5344CB8AC3E}">
        <p14:creationId xmlns:p14="http://schemas.microsoft.com/office/powerpoint/2010/main" val="3230255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Actual Knowledge</a:t>
            </a:r>
            <a:endParaRPr lang="en-US" dirty="0">
              <a:latin typeface="Calibri (heading)"/>
            </a:endParaRPr>
          </a:p>
        </p:txBody>
      </p:sp>
      <p:sp>
        <p:nvSpPr>
          <p:cNvPr id="8" name="Content Placeholder 4"/>
          <p:cNvSpPr>
            <a:spLocks noGrp="1"/>
          </p:cNvSpPr>
          <p:nvPr>
            <p:ph idx="1"/>
          </p:nvPr>
        </p:nvSpPr>
        <p:spPr>
          <a:xfrm>
            <a:off x="533400" y="1600200"/>
            <a:ext cx="10668000" cy="2895600"/>
          </a:xfrm>
        </p:spPr>
        <p:txBody>
          <a:bodyPr>
            <a:normAutofit lnSpcReduction="10000"/>
          </a:bodyPr>
          <a:lstStyle/>
          <a:p>
            <a:pPr marL="457211" lvl="1" indent="-457200">
              <a:spcBef>
                <a:spcPts val="0"/>
              </a:spcBef>
              <a:spcAft>
                <a:spcPts val="2400"/>
              </a:spcAft>
            </a:pPr>
            <a:r>
              <a:rPr lang="en-US" sz="2800" dirty="0" smtClean="0">
                <a:latin typeface="Calibri (body)"/>
                <a:cs typeface="Arial" panose="020B0604020202020204" pitchFamily="34" charset="0"/>
              </a:rPr>
              <a:t>Notice of sexual harassment or allegations of sexual harassment to:</a:t>
            </a:r>
          </a:p>
          <a:p>
            <a:pPr marL="857992" lvl="2" indent="-457200">
              <a:spcBef>
                <a:spcPts val="0"/>
              </a:spcBef>
              <a:spcAft>
                <a:spcPts val="2400"/>
              </a:spcAft>
            </a:pPr>
            <a:r>
              <a:rPr lang="en-US" sz="2500" dirty="0" smtClean="0">
                <a:latin typeface="Calibri (body)"/>
                <a:cs typeface="Arial" panose="020B0604020202020204" pitchFamily="34" charset="0"/>
              </a:rPr>
              <a:t>The Title IX Coordinator; or</a:t>
            </a:r>
          </a:p>
          <a:p>
            <a:pPr marL="857992" lvl="2" indent="-457200">
              <a:spcBef>
                <a:spcPts val="0"/>
              </a:spcBef>
              <a:spcAft>
                <a:spcPts val="2400"/>
              </a:spcAft>
            </a:pPr>
            <a:r>
              <a:rPr lang="en-US" sz="2500" dirty="0" smtClean="0">
                <a:latin typeface="Calibri (body)"/>
                <a:cs typeface="Arial" panose="020B0604020202020204" pitchFamily="34" charset="0"/>
              </a:rPr>
              <a:t>“Any official of the [school] who has authority to institute corrective measures on behalf of the” school.</a:t>
            </a:r>
            <a:endParaRPr lang="en-US" sz="2500" dirty="0">
              <a:latin typeface="Calibri (body)"/>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
        <p:nvSpPr>
          <p:cNvPr id="2" name="Rounded Rectangle 1"/>
          <p:cNvSpPr/>
          <p:nvPr/>
        </p:nvSpPr>
        <p:spPr>
          <a:xfrm>
            <a:off x="5105400" y="4343400"/>
            <a:ext cx="6096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smtClean="0">
                <a:latin typeface="Calibri (body)"/>
              </a:rPr>
              <a:t>Under the old guidance, “constructive knowledge” was enough to trigger the school’s duty to respond. </a:t>
            </a:r>
            <a:endParaRPr lang="en-US" sz="2500" dirty="0">
              <a:latin typeface="Calibri (body)"/>
            </a:endParaRPr>
          </a:p>
        </p:txBody>
      </p:sp>
    </p:spTree>
    <p:extLst>
      <p:ext uri="{BB962C8B-B14F-4D97-AF65-F5344CB8AC3E}">
        <p14:creationId xmlns:p14="http://schemas.microsoft.com/office/powerpoint/2010/main" val="3388937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Actual Knowledge</a:t>
            </a:r>
            <a:endParaRPr lang="en-US" dirty="0">
              <a:latin typeface="Calibri (heading)"/>
            </a:endParaRPr>
          </a:p>
        </p:txBody>
      </p:sp>
      <p:sp>
        <p:nvSpPr>
          <p:cNvPr id="8" name="Content Placeholder 4"/>
          <p:cNvSpPr>
            <a:spLocks noGrp="1"/>
          </p:cNvSpPr>
          <p:nvPr>
            <p:ph idx="1"/>
          </p:nvPr>
        </p:nvSpPr>
        <p:spPr>
          <a:xfrm>
            <a:off x="533400" y="1600200"/>
            <a:ext cx="10668000" cy="2895600"/>
          </a:xfrm>
        </p:spPr>
        <p:txBody>
          <a:bodyPr>
            <a:normAutofit fontScale="92500" lnSpcReduction="10000"/>
          </a:bodyPr>
          <a:lstStyle/>
          <a:p>
            <a:pPr marL="457211" lvl="1" indent="-457200">
              <a:spcBef>
                <a:spcPts val="0"/>
              </a:spcBef>
              <a:spcAft>
                <a:spcPts val="2400"/>
              </a:spcAft>
            </a:pPr>
            <a:r>
              <a:rPr lang="en-US" sz="2800" dirty="0" smtClean="0">
                <a:latin typeface="Calibri (body)"/>
                <a:cs typeface="Arial" panose="020B0604020202020204" pitchFamily="34" charset="0"/>
              </a:rPr>
              <a:t>Whether an individual “has </a:t>
            </a:r>
            <a:r>
              <a:rPr lang="en-US" sz="2800" dirty="0">
                <a:latin typeface="Calibri (body)"/>
                <a:cs typeface="Arial" panose="020B0604020202020204" pitchFamily="34" charset="0"/>
              </a:rPr>
              <a:t>authority to institute corrective measures on behalf of the” </a:t>
            </a:r>
            <a:r>
              <a:rPr lang="en-US" sz="2800" dirty="0" smtClean="0">
                <a:latin typeface="Calibri (body)"/>
                <a:cs typeface="Arial" panose="020B0604020202020204" pitchFamily="34" charset="0"/>
              </a:rPr>
              <a:t>school is a legal determination.</a:t>
            </a:r>
          </a:p>
          <a:p>
            <a:pPr marL="457211" lvl="1" indent="-457200">
              <a:spcBef>
                <a:spcPts val="0"/>
              </a:spcBef>
              <a:spcAft>
                <a:spcPts val="2400"/>
              </a:spcAft>
            </a:pPr>
            <a:r>
              <a:rPr lang="en-US" sz="2800" dirty="0" smtClean="0">
                <a:latin typeface="Calibri (body)"/>
                <a:cs typeface="Arial" panose="020B0604020202020204" pitchFamily="34" charset="0"/>
              </a:rPr>
              <a:t>However, in most circumstances, the University requires its employees who become aware of alleged sexual discrimination or sexual harassment to report such conduct to the Title IX Coordinator.</a:t>
            </a:r>
            <a:endParaRPr lang="en-US" sz="2800" dirty="0">
              <a:latin typeface="Calibri (body)"/>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
        <p:nvSpPr>
          <p:cNvPr id="2" name="Rounded Rectangle 1"/>
          <p:cNvSpPr/>
          <p:nvPr/>
        </p:nvSpPr>
        <p:spPr>
          <a:xfrm>
            <a:off x="5105400" y="4343400"/>
            <a:ext cx="6096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latin typeface="Calibri (body)"/>
              </a:rPr>
              <a:t>Under the old guidance, the school’s duty to respond was triggered when a “responsible employee” knew or should have known about possible sexual harassment.</a:t>
            </a:r>
            <a:endParaRPr lang="en-US" sz="2200" dirty="0">
              <a:latin typeface="Calibri (body)"/>
            </a:endParaRPr>
          </a:p>
        </p:txBody>
      </p:sp>
    </p:spTree>
    <p:extLst>
      <p:ext uri="{BB962C8B-B14F-4D97-AF65-F5344CB8AC3E}">
        <p14:creationId xmlns:p14="http://schemas.microsoft.com/office/powerpoint/2010/main" val="8363308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heading)"/>
              </a:rPr>
              <a:t>Title IX Violation under the New Regulations</a:t>
            </a:r>
            <a:endParaRPr lang="en-US" dirty="0">
              <a:latin typeface="Calibri (heading)"/>
            </a:endParaRPr>
          </a:p>
        </p:txBody>
      </p:sp>
      <p:pic>
        <p:nvPicPr>
          <p:cNvPr id="6" name="Picture 5"/>
          <p:cNvPicPr>
            <a:picLocks noChangeAspect="1"/>
          </p:cNvPicPr>
          <p:nvPr/>
        </p:nvPicPr>
        <p:blipFill>
          <a:blip r:embed="rId3"/>
          <a:stretch>
            <a:fillRect/>
          </a:stretch>
        </p:blipFill>
        <p:spPr>
          <a:xfrm>
            <a:off x="1975037" y="1447800"/>
            <a:ext cx="8241923" cy="4360124"/>
          </a:xfrm>
          <a:prstGeom prst="rect">
            <a:avLst/>
          </a:prstGeom>
        </p:spPr>
      </p:pic>
    </p:spTree>
    <p:extLst>
      <p:ext uri="{BB962C8B-B14F-4D97-AF65-F5344CB8AC3E}">
        <p14:creationId xmlns:p14="http://schemas.microsoft.com/office/powerpoint/2010/main" val="3216278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Prompt Response &amp; Deliberate Indifference</a:t>
            </a:r>
            <a:endParaRPr lang="en-US" dirty="0">
              <a:latin typeface="Calibri (heading)"/>
            </a:endParaRPr>
          </a:p>
        </p:txBody>
      </p:sp>
      <p:sp>
        <p:nvSpPr>
          <p:cNvPr id="8" name="Content Placeholder 4"/>
          <p:cNvSpPr>
            <a:spLocks noGrp="1"/>
          </p:cNvSpPr>
          <p:nvPr>
            <p:ph idx="1"/>
          </p:nvPr>
        </p:nvSpPr>
        <p:spPr>
          <a:xfrm>
            <a:off x="533400" y="1600200"/>
            <a:ext cx="10668000" cy="2667000"/>
          </a:xfrm>
        </p:spPr>
        <p:txBody>
          <a:bodyPr>
            <a:normAutofit fontScale="85000" lnSpcReduction="20000"/>
          </a:bodyPr>
          <a:lstStyle/>
          <a:p>
            <a:pPr marL="457211" lvl="1" indent="-457200">
              <a:spcBef>
                <a:spcPts val="0"/>
              </a:spcBef>
              <a:spcAft>
                <a:spcPts val="2400"/>
              </a:spcAft>
            </a:pPr>
            <a:r>
              <a:rPr lang="en-US" sz="3000" dirty="0" smtClean="0">
                <a:latin typeface="Calibri (body)"/>
                <a:cs typeface="Arial" panose="020B0604020202020204" pitchFamily="34" charset="0"/>
              </a:rPr>
              <a:t>Once a school receives actual knowledge of sexual harassment, it must “</a:t>
            </a:r>
            <a:r>
              <a:rPr lang="en-US" sz="3000" dirty="0" smtClean="0">
                <a:solidFill>
                  <a:srgbClr val="C00000"/>
                </a:solidFill>
                <a:latin typeface="Calibri (body)"/>
                <a:cs typeface="Arial" panose="020B0604020202020204" pitchFamily="34" charset="0"/>
              </a:rPr>
              <a:t>respond promptly </a:t>
            </a:r>
            <a:r>
              <a:rPr lang="en-US" sz="3000" dirty="0" smtClean="0">
                <a:latin typeface="Calibri (body)"/>
                <a:cs typeface="Arial" panose="020B0604020202020204" pitchFamily="34" charset="0"/>
              </a:rPr>
              <a:t>in a manner that is not </a:t>
            </a:r>
            <a:r>
              <a:rPr lang="en-US" sz="3000" dirty="0" smtClean="0">
                <a:solidFill>
                  <a:srgbClr val="C00000"/>
                </a:solidFill>
                <a:latin typeface="Calibri (body)"/>
                <a:cs typeface="Arial" panose="020B0604020202020204" pitchFamily="34" charset="0"/>
              </a:rPr>
              <a:t>deliberately indifferent</a:t>
            </a:r>
            <a:r>
              <a:rPr lang="en-US" sz="3000" dirty="0" smtClean="0">
                <a:latin typeface="Calibri (body)"/>
                <a:cs typeface="Arial" panose="020B0604020202020204" pitchFamily="34" charset="0"/>
              </a:rPr>
              <a:t>.”</a:t>
            </a:r>
          </a:p>
          <a:p>
            <a:pPr marL="457211" lvl="1" indent="-457200">
              <a:spcBef>
                <a:spcPts val="0"/>
              </a:spcBef>
              <a:spcAft>
                <a:spcPts val="2400"/>
              </a:spcAft>
            </a:pPr>
            <a:r>
              <a:rPr lang="en-US" sz="3000" dirty="0" smtClean="0">
                <a:latin typeface="Calibri (body)"/>
                <a:cs typeface="Arial" panose="020B0604020202020204" pitchFamily="34" charset="0"/>
              </a:rPr>
              <a:t>A school’s response to sexual harassment is “</a:t>
            </a:r>
            <a:r>
              <a:rPr lang="en-US" sz="3000" dirty="0">
                <a:latin typeface="Calibri (body)"/>
                <a:cs typeface="Arial" panose="020B0604020202020204" pitchFamily="34" charset="0"/>
              </a:rPr>
              <a:t>deliberately indifferent” only if its response to sexual harassment is </a:t>
            </a:r>
            <a:r>
              <a:rPr lang="en-US" sz="3000" dirty="0">
                <a:solidFill>
                  <a:srgbClr val="C00000"/>
                </a:solidFill>
                <a:latin typeface="Calibri (body)"/>
                <a:cs typeface="Arial" panose="020B0604020202020204" pitchFamily="34" charset="0"/>
              </a:rPr>
              <a:t>clearly unreasonable in light of the known circumstances</a:t>
            </a:r>
            <a:r>
              <a:rPr lang="en-US" sz="3000" dirty="0" smtClean="0">
                <a:latin typeface="Calibri (body)"/>
                <a:cs typeface="Arial" panose="020B0604020202020204" pitchFamily="34" charset="0"/>
              </a:rPr>
              <a:t>.</a:t>
            </a: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
        <p:nvSpPr>
          <p:cNvPr id="5" name="Rounded Rectangle 4"/>
          <p:cNvSpPr/>
          <p:nvPr/>
        </p:nvSpPr>
        <p:spPr>
          <a:xfrm>
            <a:off x="5105400" y="4343400"/>
            <a:ext cx="60960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latin typeface="Calibri (body)"/>
              </a:rPr>
              <a:t>Under the old guidance, the school was required to promptly take reasonable steps to stop the harassment and prevent its reoccurrence.</a:t>
            </a:r>
            <a:endParaRPr lang="en-US" sz="2200" dirty="0">
              <a:latin typeface="Calibri (body)"/>
            </a:endParaRPr>
          </a:p>
        </p:txBody>
      </p:sp>
    </p:spTree>
    <p:extLst>
      <p:ext uri="{BB962C8B-B14F-4D97-AF65-F5344CB8AC3E}">
        <p14:creationId xmlns:p14="http://schemas.microsoft.com/office/powerpoint/2010/main" val="37474911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Required Response</a:t>
            </a:r>
            <a:endParaRPr lang="en-US" dirty="0">
              <a:latin typeface="Calibri (heading)"/>
            </a:endParaRPr>
          </a:p>
        </p:txBody>
      </p:sp>
      <p:sp>
        <p:nvSpPr>
          <p:cNvPr id="8" name="Content Placeholder 4"/>
          <p:cNvSpPr>
            <a:spLocks noGrp="1"/>
          </p:cNvSpPr>
          <p:nvPr>
            <p:ph idx="1"/>
          </p:nvPr>
        </p:nvSpPr>
        <p:spPr>
          <a:xfrm>
            <a:off x="533400" y="1600200"/>
            <a:ext cx="10668000" cy="4572000"/>
          </a:xfrm>
        </p:spPr>
        <p:txBody>
          <a:bodyPr>
            <a:normAutofit/>
          </a:bodyPr>
          <a:lstStyle/>
          <a:p>
            <a:pPr marL="457211" lvl="1" indent="-457200">
              <a:spcBef>
                <a:spcPts val="0"/>
              </a:spcBef>
              <a:spcAft>
                <a:spcPts val="2400"/>
              </a:spcAft>
            </a:pPr>
            <a:r>
              <a:rPr lang="en-US" sz="2800" dirty="0" smtClean="0">
                <a:latin typeface="Calibri (body)"/>
                <a:cs typeface="Arial" panose="020B0604020202020204" pitchFamily="34" charset="0"/>
              </a:rPr>
              <a:t>Be prompt</a:t>
            </a:r>
          </a:p>
          <a:p>
            <a:pPr marL="457211" lvl="1" indent="-457200">
              <a:spcBef>
                <a:spcPts val="0"/>
              </a:spcBef>
              <a:spcAft>
                <a:spcPts val="2400"/>
              </a:spcAft>
            </a:pPr>
            <a:r>
              <a:rPr lang="en-US" sz="2800" dirty="0" smtClean="0">
                <a:latin typeface="Calibri (body)"/>
                <a:cs typeface="Arial" panose="020B0604020202020204" pitchFamily="34" charset="0"/>
              </a:rPr>
              <a:t>Offer supportive measures to the complainant</a:t>
            </a:r>
          </a:p>
          <a:p>
            <a:pPr marL="457211" lvl="1" indent="-457200">
              <a:spcBef>
                <a:spcPts val="0"/>
              </a:spcBef>
              <a:spcAft>
                <a:spcPts val="2400"/>
              </a:spcAft>
            </a:pPr>
            <a:r>
              <a:rPr lang="en-US" sz="2800" dirty="0" smtClean="0">
                <a:latin typeface="Calibri (body)"/>
                <a:cs typeface="Arial" panose="020B0604020202020204" pitchFamily="34" charset="0"/>
              </a:rPr>
              <a:t>Ensure that the Title IX Coordinator contacts the complainant</a:t>
            </a:r>
          </a:p>
          <a:p>
            <a:pPr marL="457211" lvl="1" indent="-457200">
              <a:spcBef>
                <a:spcPts val="0"/>
              </a:spcBef>
              <a:spcAft>
                <a:spcPts val="2400"/>
              </a:spcAft>
            </a:pPr>
            <a:r>
              <a:rPr lang="en-US" sz="2800" dirty="0" smtClean="0">
                <a:latin typeface="Calibri (body)"/>
                <a:cs typeface="Arial" panose="020B0604020202020204" pitchFamily="34" charset="0"/>
              </a:rPr>
              <a:t>Treat complainants and respondents equitably</a:t>
            </a:r>
          </a:p>
          <a:p>
            <a:pPr marL="457211" lvl="1" indent="-457200">
              <a:spcBef>
                <a:spcPts val="0"/>
              </a:spcBef>
              <a:spcAft>
                <a:spcPts val="2400"/>
              </a:spcAft>
            </a:pPr>
            <a:r>
              <a:rPr lang="en-US" sz="2800" dirty="0" smtClean="0">
                <a:latin typeface="Calibri (body)"/>
                <a:cs typeface="Arial" panose="020B0604020202020204" pitchFamily="34" charset="0"/>
              </a:rPr>
              <a:t>Provide effective remedies when applicable</a:t>
            </a:r>
          </a:p>
          <a:p>
            <a:pPr marL="457211" lvl="1" indent="-457200">
              <a:spcBef>
                <a:spcPts val="0"/>
              </a:spcBef>
              <a:spcAft>
                <a:spcPts val="2400"/>
              </a:spcAft>
            </a:pPr>
            <a:endParaRPr lang="en-US" sz="2800" dirty="0" smtClean="0">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9754499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Changes in the Process</a:t>
            </a:r>
            <a:endParaRPr lang="en-US" dirty="0">
              <a:latin typeface="Calibri (heading)"/>
            </a:endParaRPr>
          </a:p>
        </p:txBody>
      </p:sp>
      <p:sp>
        <p:nvSpPr>
          <p:cNvPr id="8" name="Content Placeholder 4"/>
          <p:cNvSpPr>
            <a:spLocks noGrp="1"/>
          </p:cNvSpPr>
          <p:nvPr>
            <p:ph idx="1"/>
          </p:nvPr>
        </p:nvSpPr>
        <p:spPr>
          <a:xfrm>
            <a:off x="533400" y="1600200"/>
            <a:ext cx="10668000" cy="1981200"/>
          </a:xfrm>
        </p:spPr>
        <p:txBody>
          <a:bodyPr>
            <a:normAutofit lnSpcReduction="10000"/>
          </a:bodyPr>
          <a:lstStyle/>
          <a:p>
            <a:pPr marL="457211" lvl="1" indent="-457200">
              <a:spcBef>
                <a:spcPts val="0"/>
              </a:spcBef>
              <a:spcAft>
                <a:spcPts val="2400"/>
              </a:spcAft>
            </a:pPr>
            <a:r>
              <a:rPr lang="en-US" sz="2800" dirty="0" smtClean="0">
                <a:latin typeface="Calibri (body)"/>
                <a:cs typeface="Arial" panose="020B0604020202020204" pitchFamily="34" charset="0"/>
              </a:rPr>
              <a:t>Requires a clear, predictable, and transparent “Grievance Process” for adjudication of complaints.</a:t>
            </a:r>
          </a:p>
          <a:p>
            <a:pPr marL="457211" lvl="1" indent="-457200">
              <a:spcBef>
                <a:spcPts val="0"/>
              </a:spcBef>
              <a:spcAft>
                <a:spcPts val="2400"/>
              </a:spcAft>
            </a:pPr>
            <a:r>
              <a:rPr lang="en-US" sz="2800" dirty="0" smtClean="0">
                <a:latin typeface="Calibri (body)"/>
                <a:cs typeface="Arial" panose="020B0604020202020204" pitchFamily="34" charset="0"/>
              </a:rPr>
              <a:t>Many others.</a:t>
            </a: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800" dirty="0" smtClean="0">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
        <p:nvSpPr>
          <p:cNvPr id="5" name="Rounded Rectangle 4"/>
          <p:cNvSpPr/>
          <p:nvPr/>
        </p:nvSpPr>
        <p:spPr>
          <a:xfrm>
            <a:off x="2667000" y="3562109"/>
            <a:ext cx="6096000" cy="18288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200" dirty="0" smtClean="0">
                <a:latin typeface="Calibri (body)"/>
              </a:rPr>
              <a:t>The specific process changes under the new regulations will be covered in future training.</a:t>
            </a:r>
            <a:endParaRPr lang="en-US" sz="2200" dirty="0">
              <a:latin typeface="Calibri (body)"/>
            </a:endParaRPr>
          </a:p>
        </p:txBody>
      </p:sp>
    </p:spTree>
    <p:extLst>
      <p:ext uri="{BB962C8B-B14F-4D97-AF65-F5344CB8AC3E}">
        <p14:creationId xmlns:p14="http://schemas.microsoft.com/office/powerpoint/2010/main" val="12022338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dirty="0" smtClean="0">
                <a:latin typeface="Calibri (heading)"/>
              </a:rPr>
              <a:t>Training Agenda</a:t>
            </a:r>
            <a:endParaRPr lang="en-US" dirty="0">
              <a:latin typeface="Calibri (heading)"/>
            </a:endParaRPr>
          </a:p>
        </p:txBody>
      </p:sp>
      <p:sp>
        <p:nvSpPr>
          <p:cNvPr id="5" name="Content Placeholder 4"/>
          <p:cNvSpPr>
            <a:spLocks noGrp="1"/>
          </p:cNvSpPr>
          <p:nvPr>
            <p:ph idx="1"/>
          </p:nvPr>
        </p:nvSpPr>
        <p:spPr>
          <a:xfrm>
            <a:off x="533400" y="1600200"/>
            <a:ext cx="11125200" cy="4191000"/>
          </a:xfrm>
        </p:spPr>
        <p:txBody>
          <a:bodyPr>
            <a:normAutofit/>
          </a:bodyPr>
          <a:lstStyle/>
          <a:p>
            <a:pPr marL="571511" lvl="1" indent="-571500">
              <a:spcBef>
                <a:spcPts val="0"/>
              </a:spcBef>
              <a:spcAft>
                <a:spcPts val="2400"/>
              </a:spcAft>
              <a:buFont typeface="+mj-lt"/>
              <a:buAutoNum type="romanUcPeriod"/>
            </a:pPr>
            <a:r>
              <a:rPr lang="en-US" sz="3000" dirty="0" smtClean="0">
                <a:latin typeface="Calibri (body)"/>
                <a:cs typeface="Arial" panose="020B0604020202020204" pitchFamily="34" charset="0"/>
              </a:rPr>
              <a:t>Introduction to Title IX</a:t>
            </a:r>
          </a:p>
          <a:p>
            <a:pPr marL="571511" lvl="1" indent="-571500">
              <a:spcBef>
                <a:spcPts val="0"/>
              </a:spcBef>
              <a:spcAft>
                <a:spcPts val="2400"/>
              </a:spcAft>
              <a:buFont typeface="+mj-lt"/>
              <a:buAutoNum type="romanUcPeriod"/>
            </a:pPr>
            <a:r>
              <a:rPr lang="en-US" sz="3000" dirty="0" smtClean="0">
                <a:latin typeface="Calibri (body)"/>
                <a:cs typeface="Arial" panose="020B0604020202020204" pitchFamily="34" charset="0"/>
              </a:rPr>
              <a:t>Changes under the new Title IX regulations</a:t>
            </a:r>
          </a:p>
          <a:p>
            <a:pPr marL="571511" lvl="1" indent="-571500">
              <a:spcBef>
                <a:spcPts val="0"/>
              </a:spcBef>
              <a:spcAft>
                <a:spcPts val="2400"/>
              </a:spcAft>
              <a:buFont typeface="+mj-lt"/>
              <a:buAutoNum type="romanUcPeriod"/>
            </a:pPr>
            <a:r>
              <a:rPr lang="en-US" sz="3000" dirty="0">
                <a:solidFill>
                  <a:srgbClr val="C00000"/>
                </a:solidFill>
                <a:latin typeface="Calibri (body)"/>
                <a:cs typeface="Arial" panose="020B0604020202020204" pitchFamily="34" charset="0"/>
              </a:rPr>
              <a:t>The definition of sexual harassment </a:t>
            </a:r>
          </a:p>
          <a:p>
            <a:pPr marL="571511" lvl="1" indent="-571500">
              <a:spcBef>
                <a:spcPts val="0"/>
              </a:spcBef>
              <a:spcAft>
                <a:spcPts val="2400"/>
              </a:spcAft>
              <a:buFont typeface="+mj-lt"/>
              <a:buAutoNum type="romanUcPeriod"/>
            </a:pPr>
            <a:r>
              <a:rPr lang="en-US" sz="3000" dirty="0">
                <a:latin typeface="Calibri (body)"/>
                <a:cs typeface="Arial" panose="020B0604020202020204" pitchFamily="34" charset="0"/>
              </a:rPr>
              <a:t>The scope of </a:t>
            </a:r>
            <a:r>
              <a:rPr lang="en-US" sz="3000" dirty="0" smtClean="0">
                <a:latin typeface="Calibri (body)"/>
                <a:cs typeface="Arial" panose="020B0604020202020204" pitchFamily="34" charset="0"/>
              </a:rPr>
              <a:t>the University’s </a:t>
            </a:r>
            <a:r>
              <a:rPr lang="en-US" sz="3000" dirty="0">
                <a:latin typeface="Calibri (body)"/>
                <a:cs typeface="Arial" panose="020B0604020202020204" pitchFamily="34" charset="0"/>
              </a:rPr>
              <a:t>education programs or </a:t>
            </a:r>
            <a:r>
              <a:rPr lang="en-US" sz="3000" dirty="0" smtClean="0">
                <a:latin typeface="Calibri (body)"/>
                <a:cs typeface="Arial" panose="020B0604020202020204" pitchFamily="34" charset="0"/>
              </a:rPr>
              <a:t>activities</a:t>
            </a:r>
            <a:endParaRPr lang="en-US" sz="3000" dirty="0">
              <a:latin typeface="Calibri (body)"/>
              <a:cs typeface="Arial" panose="020B0604020202020204" pitchFamily="34" charset="0"/>
            </a:endParaRPr>
          </a:p>
        </p:txBody>
      </p:sp>
      <p:pic>
        <p:nvPicPr>
          <p:cNvPr id="1028" name="Picture 4" descr="The Independent Newspapers – A guide for next Tuesday's el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76400"/>
            <a:ext cx="436340" cy="4285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he Independent Newspapers – A guide for next Tuesday's el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2438400"/>
            <a:ext cx="436340" cy="42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6255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Sexual Harassment</a:t>
            </a:r>
            <a:endParaRPr lang="en-US" dirty="0">
              <a:latin typeface="Calibri (heading)"/>
            </a:endParaRPr>
          </a:p>
        </p:txBody>
      </p:sp>
      <p:sp>
        <p:nvSpPr>
          <p:cNvPr id="10" name="Content Placeholder 4"/>
          <p:cNvSpPr>
            <a:spLocks noGrp="1"/>
          </p:cNvSpPr>
          <p:nvPr>
            <p:ph idx="1"/>
          </p:nvPr>
        </p:nvSpPr>
        <p:spPr>
          <a:xfrm>
            <a:off x="533400" y="1600200"/>
            <a:ext cx="10668000" cy="4114800"/>
          </a:xfrm>
        </p:spPr>
        <p:txBody>
          <a:bodyPr>
            <a:normAutofit fontScale="85000" lnSpcReduction="20000"/>
          </a:bodyPr>
          <a:lstStyle/>
          <a:p>
            <a:pPr marL="457211" lvl="1" indent="-457200">
              <a:spcBef>
                <a:spcPts val="0"/>
              </a:spcBef>
              <a:spcAft>
                <a:spcPts val="2400"/>
              </a:spcAft>
            </a:pPr>
            <a:r>
              <a:rPr lang="en-US" sz="3000" dirty="0" smtClean="0">
                <a:latin typeface="Calibri (body)"/>
                <a:cs typeface="Arial" panose="020B0604020202020204" pitchFamily="34" charset="0"/>
              </a:rPr>
              <a:t>Conduct </a:t>
            </a:r>
            <a:r>
              <a:rPr lang="en-US" sz="3000" dirty="0" smtClean="0">
                <a:solidFill>
                  <a:srgbClr val="C00000"/>
                </a:solidFill>
                <a:latin typeface="Calibri (body)"/>
                <a:cs typeface="Arial" panose="020B0604020202020204" pitchFamily="34" charset="0"/>
              </a:rPr>
              <a:t>on the basis of sex</a:t>
            </a:r>
            <a:r>
              <a:rPr lang="en-US" sz="3000" dirty="0" smtClean="0">
                <a:latin typeface="Calibri (body)"/>
                <a:cs typeface="Arial" panose="020B0604020202020204" pitchFamily="34" charset="0"/>
              </a:rPr>
              <a:t>:</a:t>
            </a:r>
          </a:p>
          <a:p>
            <a:pPr marL="857992" lvl="2" indent="-457200">
              <a:spcBef>
                <a:spcPts val="0"/>
              </a:spcBef>
              <a:spcAft>
                <a:spcPts val="2400"/>
              </a:spcAft>
            </a:pPr>
            <a:r>
              <a:rPr lang="en-US" sz="2200" dirty="0" smtClean="0">
                <a:solidFill>
                  <a:srgbClr val="C00000"/>
                </a:solidFill>
                <a:latin typeface="Calibri (body)"/>
                <a:cs typeface="Arial" panose="020B0604020202020204" pitchFamily="34" charset="0"/>
              </a:rPr>
              <a:t>Quid Pro Quo</a:t>
            </a:r>
            <a:r>
              <a:rPr lang="en-US" sz="2200" dirty="0" smtClean="0">
                <a:latin typeface="Calibri (body)"/>
                <a:cs typeface="Arial" panose="020B0604020202020204" pitchFamily="34" charset="0"/>
              </a:rPr>
              <a:t>: a school </a:t>
            </a:r>
            <a:r>
              <a:rPr lang="en-US" sz="2200" u="sng" dirty="0" smtClean="0">
                <a:latin typeface="Calibri (body)"/>
                <a:cs typeface="Arial" panose="020B0604020202020204" pitchFamily="34" charset="0"/>
              </a:rPr>
              <a:t>employee</a:t>
            </a:r>
            <a:r>
              <a:rPr lang="en-US" sz="2200" dirty="0" smtClean="0">
                <a:latin typeface="Calibri (body)"/>
                <a:cs typeface="Arial" panose="020B0604020202020204" pitchFamily="34" charset="0"/>
              </a:rPr>
              <a:t> conditioning an educational benefit or service on the individual’s participation in </a:t>
            </a:r>
            <a:r>
              <a:rPr lang="en-US" sz="2200" u="sng" dirty="0" smtClean="0">
                <a:latin typeface="Calibri (body)"/>
                <a:cs typeface="Arial" panose="020B0604020202020204" pitchFamily="34" charset="0"/>
              </a:rPr>
              <a:t>unwelcome</a:t>
            </a:r>
            <a:r>
              <a:rPr lang="en-US" sz="2200" dirty="0" smtClean="0">
                <a:latin typeface="Calibri (body)"/>
                <a:cs typeface="Arial" panose="020B0604020202020204" pitchFamily="34" charset="0"/>
              </a:rPr>
              <a:t> sexual conduct.</a:t>
            </a:r>
          </a:p>
          <a:p>
            <a:pPr marL="857992" lvl="2" indent="-457200">
              <a:spcBef>
                <a:spcPts val="0"/>
              </a:spcBef>
              <a:spcAft>
                <a:spcPts val="2400"/>
              </a:spcAft>
            </a:pPr>
            <a:r>
              <a:rPr lang="en-US" sz="2200" dirty="0" smtClean="0">
                <a:solidFill>
                  <a:srgbClr val="C00000"/>
                </a:solidFill>
                <a:latin typeface="Calibri (body)"/>
                <a:cs typeface="Arial" panose="020B0604020202020204" pitchFamily="34" charset="0"/>
              </a:rPr>
              <a:t>Hostile Environment</a:t>
            </a:r>
            <a:r>
              <a:rPr lang="en-US" sz="2200" dirty="0" smtClean="0">
                <a:latin typeface="Calibri (body)"/>
                <a:cs typeface="Arial" panose="020B0604020202020204" pitchFamily="34" charset="0"/>
              </a:rPr>
              <a:t>: </a:t>
            </a:r>
            <a:r>
              <a:rPr lang="en-US" sz="2200" u="sng" dirty="0" smtClean="0">
                <a:latin typeface="Calibri (body)"/>
                <a:cs typeface="Arial" panose="020B0604020202020204" pitchFamily="34" charset="0"/>
              </a:rPr>
              <a:t>unwelcome</a:t>
            </a:r>
            <a:r>
              <a:rPr lang="en-US" sz="2200" dirty="0" smtClean="0">
                <a:latin typeface="Calibri (body)"/>
                <a:cs typeface="Arial" panose="020B0604020202020204" pitchFamily="34" charset="0"/>
              </a:rPr>
              <a:t> conduct determined by a </a:t>
            </a:r>
            <a:r>
              <a:rPr lang="en-US" sz="2200" u="sng" dirty="0" smtClean="0">
                <a:latin typeface="Calibri (body)"/>
                <a:cs typeface="Arial" panose="020B0604020202020204" pitchFamily="34" charset="0"/>
              </a:rPr>
              <a:t>reasonable person</a:t>
            </a:r>
            <a:r>
              <a:rPr lang="en-US" sz="2200" dirty="0" smtClean="0">
                <a:latin typeface="Calibri (body)"/>
                <a:cs typeface="Arial" panose="020B0604020202020204" pitchFamily="34" charset="0"/>
              </a:rPr>
              <a:t> to be so severe, pervasive, </a:t>
            </a:r>
            <a:r>
              <a:rPr lang="en-US" sz="2200" u="sng" dirty="0" smtClean="0">
                <a:latin typeface="Calibri (body)"/>
                <a:cs typeface="Arial" panose="020B0604020202020204" pitchFamily="34" charset="0"/>
              </a:rPr>
              <a:t>and</a:t>
            </a:r>
            <a:r>
              <a:rPr lang="en-US" sz="2200" dirty="0" smtClean="0">
                <a:latin typeface="Calibri (body)"/>
                <a:cs typeface="Arial" panose="020B0604020202020204" pitchFamily="34" charset="0"/>
              </a:rPr>
              <a:t> objectively offensive that it effectively denies a person equal access to the school’s education program or activity.</a:t>
            </a:r>
          </a:p>
          <a:p>
            <a:pPr marL="857992" lvl="2" indent="-457200">
              <a:spcBef>
                <a:spcPts val="0"/>
              </a:spcBef>
              <a:spcAft>
                <a:spcPts val="2400"/>
              </a:spcAft>
            </a:pPr>
            <a:r>
              <a:rPr lang="en-US" sz="2200" dirty="0" smtClean="0">
                <a:solidFill>
                  <a:srgbClr val="C00000"/>
                </a:solidFill>
                <a:latin typeface="Calibri (body)"/>
                <a:cs typeface="Arial" panose="020B0604020202020204" pitchFamily="34" charset="0"/>
              </a:rPr>
              <a:t>Clery Act/VAWA Definitions</a:t>
            </a:r>
            <a:r>
              <a:rPr lang="en-US" sz="2200" dirty="0" smtClean="0">
                <a:latin typeface="Calibri (body)"/>
                <a:cs typeface="Arial" panose="020B0604020202020204" pitchFamily="34" charset="0"/>
              </a:rPr>
              <a:t>: sexual assault, </a:t>
            </a:r>
            <a:r>
              <a:rPr lang="en-US" sz="2200" dirty="0">
                <a:latin typeface="Calibri (body)"/>
                <a:cs typeface="Arial" panose="020B0604020202020204" pitchFamily="34" charset="0"/>
              </a:rPr>
              <a:t>domestic </a:t>
            </a:r>
            <a:r>
              <a:rPr lang="en-US" sz="2200" dirty="0" smtClean="0">
                <a:latin typeface="Calibri (body)"/>
                <a:cs typeface="Arial" panose="020B0604020202020204" pitchFamily="34" charset="0"/>
              </a:rPr>
              <a:t>violence, </a:t>
            </a:r>
            <a:r>
              <a:rPr lang="en-US" sz="2200" dirty="0">
                <a:latin typeface="Calibri (body)"/>
                <a:cs typeface="Arial" panose="020B0604020202020204" pitchFamily="34" charset="0"/>
              </a:rPr>
              <a:t>dating </a:t>
            </a:r>
            <a:r>
              <a:rPr lang="en-US" sz="2200" dirty="0" smtClean="0">
                <a:latin typeface="Calibri (body)"/>
                <a:cs typeface="Arial" panose="020B0604020202020204" pitchFamily="34" charset="0"/>
              </a:rPr>
              <a:t>violence, or stalking.</a:t>
            </a:r>
          </a:p>
          <a:p>
            <a:pPr marL="457211" lvl="1" indent="-457200">
              <a:spcBef>
                <a:spcPts val="0"/>
              </a:spcBef>
              <a:spcAft>
                <a:spcPts val="2400"/>
              </a:spcAft>
            </a:pPr>
            <a:r>
              <a:rPr lang="en-US" sz="2617" dirty="0" smtClean="0">
                <a:latin typeface="Calibri (body)"/>
                <a:cs typeface="Arial" panose="020B0604020202020204" pitchFamily="34" charset="0"/>
              </a:rPr>
              <a:t>Only hostile environment requires a finding that the conduct was “severe, pervasive, and objectively offensive.”</a:t>
            </a:r>
          </a:p>
          <a:p>
            <a:pPr marL="457211" lvl="1" indent="-457200">
              <a:spcBef>
                <a:spcPts val="0"/>
              </a:spcBef>
              <a:spcAft>
                <a:spcPts val="2400"/>
              </a:spcAft>
            </a:pPr>
            <a:endParaRPr lang="en-US" sz="2617"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146697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heading)"/>
              </a:rPr>
              <a:t>Sexual Harassment </a:t>
            </a:r>
            <a:r>
              <a:rPr lang="en-US" dirty="0">
                <a:solidFill>
                  <a:srgbClr val="C00000"/>
                </a:solidFill>
                <a:latin typeface="Calibri (heading)"/>
              </a:rPr>
              <a:t>/ </a:t>
            </a:r>
            <a:r>
              <a:rPr lang="en-US" dirty="0" smtClean="0">
                <a:latin typeface="Calibri (heading)"/>
              </a:rPr>
              <a:t>Quid Pro Quo</a:t>
            </a:r>
            <a:endParaRPr lang="en-US" dirty="0"/>
          </a:p>
        </p:txBody>
      </p:sp>
      <p:sp>
        <p:nvSpPr>
          <p:cNvPr id="3" name="Content Placeholder 2"/>
          <p:cNvSpPr>
            <a:spLocks noGrp="1"/>
          </p:cNvSpPr>
          <p:nvPr>
            <p:ph idx="1"/>
          </p:nvPr>
        </p:nvSpPr>
        <p:spPr/>
        <p:txBody>
          <a:bodyPr/>
          <a:lstStyle/>
          <a:p>
            <a:r>
              <a:rPr lang="en-US" sz="2800" dirty="0" smtClean="0">
                <a:latin typeface="+mn-lt"/>
              </a:rPr>
              <a:t>“Conditioning </a:t>
            </a:r>
            <a:r>
              <a:rPr lang="en-US" sz="2800" dirty="0">
                <a:latin typeface="+mn-lt"/>
                <a:cs typeface="Arial" panose="020B0604020202020204" pitchFamily="34" charset="0"/>
              </a:rPr>
              <a:t>an educational benefit or </a:t>
            </a:r>
            <a:r>
              <a:rPr lang="en-US" sz="2800" dirty="0" smtClean="0">
                <a:latin typeface="+mn-lt"/>
                <a:cs typeface="Arial" panose="020B0604020202020204" pitchFamily="34" charset="0"/>
              </a:rPr>
              <a:t>service</a:t>
            </a:r>
            <a:r>
              <a:rPr lang="en-US" sz="2800" dirty="0" smtClean="0">
                <a:latin typeface="+mn-lt"/>
              </a:rPr>
              <a:t>” does not require the employee to expressly tell the complainant that such a bargain is being proposed, and the age and position of the complainant is relevant to this determination.</a:t>
            </a:r>
          </a:p>
          <a:p>
            <a:endParaRPr lang="en-US" sz="2800" dirty="0" smtClean="0">
              <a:latin typeface="+mn-lt"/>
            </a:endParaRPr>
          </a:p>
          <a:p>
            <a:r>
              <a:rPr lang="en-US" sz="2800" dirty="0" smtClean="0">
                <a:latin typeface="+mn-lt"/>
              </a:rPr>
              <a:t>Whether conduct is “unwelcome” in an alleged quid pro quo situation may be difficult to discern.  In </a:t>
            </a:r>
            <a:r>
              <a:rPr lang="en-US" sz="2800" dirty="0">
                <a:latin typeface="+mn-lt"/>
              </a:rPr>
              <a:t>the </a:t>
            </a:r>
            <a:r>
              <a:rPr lang="en-US" sz="2800" dirty="0" smtClean="0">
                <a:latin typeface="+mn-lt"/>
              </a:rPr>
              <a:t>moment, a complainant may pretend to welcome the conduct out of fear of negative consequences for objecting to suggestions or advances.</a:t>
            </a:r>
            <a:endParaRPr lang="en-US" sz="2800" dirty="0">
              <a:latin typeface="+mn-lt"/>
            </a:endParaRPr>
          </a:p>
        </p:txBody>
      </p:sp>
    </p:spTree>
    <p:extLst>
      <p:ext uri="{BB962C8B-B14F-4D97-AF65-F5344CB8AC3E}">
        <p14:creationId xmlns:p14="http://schemas.microsoft.com/office/powerpoint/2010/main" val="2420746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a:latin typeface="Calibri (heading)"/>
              </a:rPr>
              <a:t>Sexual </a:t>
            </a:r>
            <a:r>
              <a:rPr lang="en-US" dirty="0" smtClean="0">
                <a:latin typeface="Calibri (heading)"/>
              </a:rPr>
              <a:t>Harassment </a:t>
            </a:r>
            <a:r>
              <a:rPr lang="en-US" dirty="0" smtClean="0">
                <a:solidFill>
                  <a:srgbClr val="C00000"/>
                </a:solidFill>
                <a:latin typeface="Calibri (heading)"/>
              </a:rPr>
              <a:t>/ </a:t>
            </a:r>
            <a:r>
              <a:rPr lang="en-US" dirty="0" smtClean="0">
                <a:latin typeface="Calibri (heading)"/>
              </a:rPr>
              <a:t>Hostile Environment</a:t>
            </a:r>
            <a:endParaRPr lang="en-US" dirty="0">
              <a:latin typeface="Calibri (heading)"/>
            </a:endParaRPr>
          </a:p>
        </p:txBody>
      </p:sp>
      <p:sp>
        <p:nvSpPr>
          <p:cNvPr id="6" name="Content Placeholder 4"/>
          <p:cNvSpPr>
            <a:spLocks noGrp="1"/>
          </p:cNvSpPr>
          <p:nvPr>
            <p:ph idx="1"/>
          </p:nvPr>
        </p:nvSpPr>
        <p:spPr>
          <a:xfrm>
            <a:off x="533400" y="1600200"/>
            <a:ext cx="10668000" cy="4267200"/>
          </a:xfrm>
        </p:spPr>
        <p:txBody>
          <a:bodyPr>
            <a:normAutofit fontScale="62500" lnSpcReduction="20000"/>
          </a:bodyPr>
          <a:lstStyle/>
          <a:p>
            <a:pPr marL="457211" lvl="1" indent="-457200">
              <a:spcBef>
                <a:spcPts val="0"/>
              </a:spcBef>
              <a:spcAft>
                <a:spcPts val="2400"/>
              </a:spcAft>
            </a:pPr>
            <a:r>
              <a:rPr lang="en-US" sz="3800" dirty="0" smtClean="0">
                <a:latin typeface="+mn-lt"/>
                <a:cs typeface="Arial" panose="020B0604020202020204" pitchFamily="34" charset="0"/>
              </a:rPr>
              <a:t>Balances protection from sexual harassment with protection of freedom of speech and expression.</a:t>
            </a:r>
          </a:p>
          <a:p>
            <a:pPr marL="457211" lvl="1" indent="-457200">
              <a:spcBef>
                <a:spcPts val="0"/>
              </a:spcBef>
              <a:spcAft>
                <a:spcPts val="2400"/>
              </a:spcAft>
            </a:pPr>
            <a:r>
              <a:rPr lang="en-US" sz="3800" dirty="0" smtClean="0">
                <a:latin typeface="+mn-lt"/>
                <a:cs typeface="Arial" panose="020B0604020202020204" pitchFamily="34" charset="0"/>
              </a:rPr>
              <a:t>Conduct must be unwelcome, which is examined from a subjective standpoint.</a:t>
            </a:r>
          </a:p>
          <a:p>
            <a:pPr marL="457211" lvl="1" indent="-457200">
              <a:spcBef>
                <a:spcPts val="0"/>
              </a:spcBef>
              <a:spcAft>
                <a:spcPts val="2400"/>
              </a:spcAft>
            </a:pPr>
            <a:r>
              <a:rPr lang="en-US" sz="3800" dirty="0" smtClean="0">
                <a:latin typeface="+mn-lt"/>
                <a:cs typeface="Arial" panose="020B0604020202020204" pitchFamily="34" charset="0"/>
              </a:rPr>
              <a:t>Whether the conduct is severe, pervasive, and objectively offensive is viewed from a reasonable person standpoint – a reasonable person in the shoes of the complainant.</a:t>
            </a:r>
          </a:p>
          <a:p>
            <a:pPr marL="457211" lvl="1" indent="-457200">
              <a:spcBef>
                <a:spcPts val="0"/>
              </a:spcBef>
              <a:spcAft>
                <a:spcPts val="2400"/>
              </a:spcAft>
            </a:pPr>
            <a:r>
              <a:rPr lang="en-US" sz="3800" dirty="0" smtClean="0">
                <a:latin typeface="+mn-lt"/>
                <a:cs typeface="Arial" panose="020B0604020202020204" pitchFamily="34" charset="0"/>
              </a:rPr>
              <a:t>In other words, the analysis should use common sense and may take into consideration relevant circumstances, including ages, disability status, positions of authority, and other factors.</a:t>
            </a:r>
            <a:endParaRPr lang="en-US" sz="3800" dirty="0">
              <a:latin typeface="+mn-lt"/>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1119379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heading)"/>
              </a:rPr>
              <a:t>Sexual Harassment </a:t>
            </a:r>
            <a:r>
              <a:rPr lang="en-US" dirty="0">
                <a:solidFill>
                  <a:srgbClr val="C00000"/>
                </a:solidFill>
                <a:latin typeface="Calibri (heading)"/>
              </a:rPr>
              <a:t>/ </a:t>
            </a:r>
            <a:r>
              <a:rPr lang="en-US" dirty="0">
                <a:latin typeface="Calibri (heading)"/>
              </a:rPr>
              <a:t>Hostile Environment</a:t>
            </a:r>
            <a:endParaRPr lang="en-US" dirty="0"/>
          </a:p>
        </p:txBody>
      </p:sp>
      <p:sp>
        <p:nvSpPr>
          <p:cNvPr id="3" name="Content Placeholder 2"/>
          <p:cNvSpPr>
            <a:spLocks noGrp="1"/>
          </p:cNvSpPr>
          <p:nvPr>
            <p:ph idx="1"/>
          </p:nvPr>
        </p:nvSpPr>
        <p:spPr/>
        <p:txBody>
          <a:bodyPr/>
          <a:lstStyle/>
          <a:p>
            <a:pPr marL="342622" lvl="1" indent="-342622">
              <a:buFontTx/>
              <a:buChar char="•"/>
            </a:pPr>
            <a:r>
              <a:rPr lang="en-US" sz="3000" dirty="0">
                <a:latin typeface="Calibri (body)"/>
                <a:cs typeface="Arial" panose="020B0604020202020204" pitchFamily="34" charset="0"/>
              </a:rPr>
              <a:t>That said, while the complainant’s individualized reaction may be considered, the focus should be on nature of the alleged misconduct itself as viewed through the lens of a “reasonable person.”</a:t>
            </a:r>
          </a:p>
          <a:p>
            <a:pPr marL="342622" lvl="1" indent="-342622">
              <a:buFontTx/>
              <a:buChar char="•"/>
            </a:pPr>
            <a:endParaRPr lang="en-US" sz="3000" dirty="0" smtClean="0">
              <a:latin typeface="Calibri (body)"/>
              <a:cs typeface="Arial" panose="020B0604020202020204" pitchFamily="34" charset="0"/>
            </a:endParaRPr>
          </a:p>
          <a:p>
            <a:pPr marL="342622" lvl="1" indent="-342622">
              <a:buFontTx/>
              <a:buChar char="•"/>
            </a:pPr>
            <a:r>
              <a:rPr lang="en-US" sz="3000" dirty="0" smtClean="0">
                <a:latin typeface="Calibri (body)"/>
                <a:cs typeface="Arial" panose="020B0604020202020204" pitchFamily="34" charset="0"/>
              </a:rPr>
              <a:t>And analyzing the situation from the perspective of a reasonable person standing in the shoes of the complainant </a:t>
            </a:r>
            <a:r>
              <a:rPr lang="en-US" sz="3000" b="1" u="sng" dirty="0" smtClean="0">
                <a:latin typeface="Calibri (body)"/>
                <a:cs typeface="Arial" panose="020B0604020202020204" pitchFamily="34" charset="0"/>
              </a:rPr>
              <a:t>does not</a:t>
            </a:r>
            <a:r>
              <a:rPr lang="en-US" sz="3000" dirty="0" smtClean="0">
                <a:latin typeface="Calibri (body)"/>
                <a:cs typeface="Arial" panose="020B0604020202020204" pitchFamily="34" charset="0"/>
              </a:rPr>
              <a:t> mean you can be biased in favor of that person.</a:t>
            </a:r>
          </a:p>
          <a:p>
            <a:pPr marL="342622" lvl="1" indent="-342622">
              <a:buFontTx/>
              <a:buChar char="•"/>
            </a:pPr>
            <a:endParaRPr lang="en-US" sz="3000" dirty="0" smtClean="0">
              <a:latin typeface="Calibri (body)"/>
              <a:cs typeface="Arial" panose="020B0604020202020204" pitchFamily="34" charset="0"/>
            </a:endParaRPr>
          </a:p>
          <a:p>
            <a:endParaRPr lang="en-US" dirty="0" smtClean="0"/>
          </a:p>
          <a:p>
            <a:endParaRPr lang="en-US" dirty="0"/>
          </a:p>
        </p:txBody>
      </p:sp>
    </p:spTree>
    <p:extLst>
      <p:ext uri="{BB962C8B-B14F-4D97-AF65-F5344CB8AC3E}">
        <p14:creationId xmlns:p14="http://schemas.microsoft.com/office/powerpoint/2010/main" val="1596754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Hostile Environment </a:t>
            </a:r>
            <a:r>
              <a:rPr lang="en-US" dirty="0" smtClean="0">
                <a:solidFill>
                  <a:srgbClr val="C00000"/>
                </a:solidFill>
                <a:latin typeface="Calibri (heading)"/>
              </a:rPr>
              <a:t>/</a:t>
            </a:r>
            <a:r>
              <a:rPr lang="en-US" dirty="0" smtClean="0">
                <a:latin typeface="Calibri (heading)"/>
              </a:rPr>
              <a:t> Severe</a:t>
            </a:r>
            <a:endParaRPr lang="en-US" dirty="0">
              <a:latin typeface="Calibri (heading)"/>
            </a:endParaRPr>
          </a:p>
        </p:txBody>
      </p:sp>
      <p:sp>
        <p:nvSpPr>
          <p:cNvPr id="6" name="Content Placeholder 4"/>
          <p:cNvSpPr>
            <a:spLocks noGrp="1"/>
          </p:cNvSpPr>
          <p:nvPr>
            <p:ph idx="1"/>
          </p:nvPr>
        </p:nvSpPr>
        <p:spPr>
          <a:xfrm>
            <a:off x="685800" y="1752600"/>
            <a:ext cx="10668000" cy="3886200"/>
          </a:xfrm>
        </p:spPr>
        <p:txBody>
          <a:bodyPr>
            <a:normAutofit fontScale="92500" lnSpcReduction="20000"/>
          </a:bodyPr>
          <a:lstStyle/>
          <a:p>
            <a:pPr marL="457211" lvl="1" indent="-457200">
              <a:spcBef>
                <a:spcPts val="0"/>
              </a:spcBef>
              <a:spcAft>
                <a:spcPts val="2400"/>
              </a:spcAft>
            </a:pPr>
            <a:r>
              <a:rPr lang="en-US" sz="3200" dirty="0" smtClean="0">
                <a:latin typeface="Calibri (body)"/>
                <a:cs typeface="Arial" panose="020B0604020202020204" pitchFamily="34" charset="0"/>
              </a:rPr>
              <a:t>Can be difficult to determine.</a:t>
            </a:r>
          </a:p>
          <a:p>
            <a:pPr marL="457211" lvl="1" indent="-457200">
              <a:spcBef>
                <a:spcPts val="0"/>
              </a:spcBef>
              <a:spcAft>
                <a:spcPts val="2400"/>
              </a:spcAft>
            </a:pPr>
            <a:endParaRPr lang="en-US" sz="3200" dirty="0" smtClean="0">
              <a:latin typeface="Calibri (body)"/>
              <a:cs typeface="Arial" panose="020B0604020202020204" pitchFamily="34" charset="0"/>
            </a:endParaRPr>
          </a:p>
          <a:p>
            <a:pPr marL="457211" lvl="1" indent="-457200">
              <a:spcBef>
                <a:spcPts val="0"/>
              </a:spcBef>
              <a:spcAft>
                <a:spcPts val="2400"/>
              </a:spcAft>
            </a:pPr>
            <a:r>
              <a:rPr lang="en-US" sz="3200" dirty="0" smtClean="0">
                <a:latin typeface="Calibri (body)"/>
                <a:cs typeface="Arial" panose="020B0604020202020204" pitchFamily="34" charset="0"/>
              </a:rPr>
              <a:t>DOL Final Rule is lacking in examples or guidelines for determining severity.</a:t>
            </a:r>
          </a:p>
          <a:p>
            <a:pPr marL="11" lvl="1" indent="0">
              <a:spcBef>
                <a:spcPts val="0"/>
              </a:spcBef>
              <a:spcAft>
                <a:spcPts val="2400"/>
              </a:spcAft>
              <a:buNone/>
            </a:pPr>
            <a:endParaRPr lang="en-US" sz="3200" dirty="0" smtClean="0">
              <a:latin typeface="Calibri (body)"/>
              <a:cs typeface="Arial" panose="020B0604020202020204" pitchFamily="34" charset="0"/>
            </a:endParaRPr>
          </a:p>
          <a:p>
            <a:pPr marL="457211" lvl="1" indent="-457200">
              <a:spcBef>
                <a:spcPts val="0"/>
              </a:spcBef>
              <a:spcAft>
                <a:spcPts val="2400"/>
              </a:spcAft>
            </a:pPr>
            <a:r>
              <a:rPr lang="en-US" sz="3200" dirty="0" smtClean="0">
                <a:latin typeface="Calibri (body)"/>
                <a:cs typeface="Arial" panose="020B0604020202020204" pitchFamily="34" charset="0"/>
              </a:rPr>
              <a:t>Always remember to use your common sense.</a:t>
            </a: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8831975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Hostile Environment </a:t>
            </a:r>
            <a:r>
              <a:rPr lang="en-US" dirty="0" smtClean="0">
                <a:solidFill>
                  <a:srgbClr val="C00000"/>
                </a:solidFill>
                <a:latin typeface="Calibri (heading)"/>
              </a:rPr>
              <a:t>/</a:t>
            </a:r>
            <a:r>
              <a:rPr lang="en-US" dirty="0" smtClean="0">
                <a:latin typeface="Calibri (heading)"/>
              </a:rPr>
              <a:t> Pervasive</a:t>
            </a:r>
            <a:endParaRPr lang="en-US" dirty="0">
              <a:latin typeface="Calibri (heading)"/>
            </a:endParaRPr>
          </a:p>
        </p:txBody>
      </p:sp>
      <p:sp>
        <p:nvSpPr>
          <p:cNvPr id="6" name="Content Placeholder 4"/>
          <p:cNvSpPr>
            <a:spLocks noGrp="1"/>
          </p:cNvSpPr>
          <p:nvPr>
            <p:ph idx="1"/>
          </p:nvPr>
        </p:nvSpPr>
        <p:spPr>
          <a:xfrm>
            <a:off x="533400" y="1600200"/>
            <a:ext cx="10820400" cy="4419600"/>
          </a:xfrm>
        </p:spPr>
        <p:txBody>
          <a:bodyPr>
            <a:normAutofit fontScale="92500" lnSpcReduction="20000"/>
          </a:bodyPr>
          <a:lstStyle/>
          <a:p>
            <a:pPr marL="457211" lvl="1" indent="-457200">
              <a:spcBef>
                <a:spcPts val="0"/>
              </a:spcBef>
              <a:spcAft>
                <a:spcPts val="2400"/>
              </a:spcAft>
            </a:pPr>
            <a:r>
              <a:rPr lang="en-US" sz="3400" dirty="0" smtClean="0">
                <a:latin typeface="Calibri (body)"/>
                <a:cs typeface="Arial" panose="020B0604020202020204" pitchFamily="34" charset="0"/>
              </a:rPr>
              <a:t>Not defined, but probably requires more than one instance of offensive conduct.</a:t>
            </a:r>
          </a:p>
          <a:p>
            <a:pPr marL="857992" lvl="2" indent="-457200">
              <a:spcBef>
                <a:spcPts val="0"/>
              </a:spcBef>
              <a:spcAft>
                <a:spcPts val="2400"/>
              </a:spcAft>
            </a:pPr>
            <a:r>
              <a:rPr lang="en-US" sz="2600" dirty="0" smtClean="0">
                <a:latin typeface="Calibri (body)"/>
                <a:cs typeface="Arial" panose="020B0604020202020204" pitchFamily="34" charset="0"/>
              </a:rPr>
              <a:t>An example in the Final Rule’s discussion section provided that a single instance of disseminating “revenge porn” could meet the element of pervasiveness where the conduct involves widespread dissemination of offensive material.</a:t>
            </a:r>
          </a:p>
          <a:p>
            <a:pPr marL="457211" lvl="1" indent="-457200">
              <a:spcBef>
                <a:spcPts val="0"/>
              </a:spcBef>
              <a:spcAft>
                <a:spcPts val="2400"/>
              </a:spcAft>
            </a:pPr>
            <a:r>
              <a:rPr lang="en-US" sz="3434" dirty="0" smtClean="0">
                <a:latin typeface="Calibri (body)"/>
                <a:cs typeface="Arial" panose="020B0604020202020204" pitchFamily="34" charset="0"/>
              </a:rPr>
              <a:t>But remember that </a:t>
            </a:r>
            <a:r>
              <a:rPr lang="en-US" sz="3434" b="1" u="sng" dirty="0" smtClean="0">
                <a:latin typeface="Calibri (body)"/>
                <a:cs typeface="Arial" panose="020B0604020202020204" pitchFamily="34" charset="0"/>
              </a:rPr>
              <a:t>only</a:t>
            </a:r>
            <a:r>
              <a:rPr lang="en-US" sz="3434" dirty="0" smtClean="0">
                <a:latin typeface="Calibri (body)"/>
                <a:cs typeface="Arial" panose="020B0604020202020204" pitchFamily="34" charset="0"/>
              </a:rPr>
              <a:t> the hostile environment type of sexual harassment requires a showing severe, pervasive, and objectively offensive conduct.</a:t>
            </a: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2200"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4183017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990600"/>
          </a:xfrm>
        </p:spPr>
        <p:txBody>
          <a:bodyPr/>
          <a:lstStyle/>
          <a:p>
            <a:pPr algn="ctr"/>
            <a:r>
              <a:rPr lang="en-US" dirty="0" smtClean="0">
                <a:latin typeface="Calibri (heading)"/>
              </a:rPr>
              <a:t>Hostile Environment </a:t>
            </a:r>
            <a:r>
              <a:rPr lang="en-US" dirty="0" smtClean="0">
                <a:solidFill>
                  <a:srgbClr val="C00000"/>
                </a:solidFill>
                <a:latin typeface="Calibri (heading)"/>
              </a:rPr>
              <a:t>/</a:t>
            </a:r>
            <a:r>
              <a:rPr lang="en-US" dirty="0" smtClean="0">
                <a:latin typeface="Calibri (heading)"/>
              </a:rPr>
              <a:t> Objectively Offensive and Denies Equal Access</a:t>
            </a:r>
            <a:endParaRPr lang="en-US" dirty="0">
              <a:latin typeface="Calibri (heading)"/>
            </a:endParaRPr>
          </a:p>
        </p:txBody>
      </p:sp>
      <p:sp>
        <p:nvSpPr>
          <p:cNvPr id="6" name="Content Placeholder 4"/>
          <p:cNvSpPr>
            <a:spLocks noGrp="1"/>
          </p:cNvSpPr>
          <p:nvPr>
            <p:ph idx="1"/>
          </p:nvPr>
        </p:nvSpPr>
        <p:spPr>
          <a:xfrm>
            <a:off x="533400" y="1600200"/>
            <a:ext cx="10820400" cy="4419600"/>
          </a:xfrm>
        </p:spPr>
        <p:txBody>
          <a:bodyPr>
            <a:normAutofit fontScale="92500" lnSpcReduction="10000"/>
          </a:bodyPr>
          <a:lstStyle/>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r>
              <a:rPr lang="en-US" sz="3000" dirty="0" smtClean="0">
                <a:latin typeface="Calibri (body)"/>
                <a:cs typeface="Arial" panose="020B0604020202020204" pitchFamily="34" charset="0"/>
              </a:rPr>
              <a:t>Whether conduct is “objectively offensive” is very fact-specific, which means that different people could reach different outcomes on similar conduct and this would not be unreasonable.</a:t>
            </a:r>
          </a:p>
          <a:p>
            <a:pPr marL="457211" lvl="1" indent="-457200">
              <a:spcBef>
                <a:spcPts val="0"/>
              </a:spcBef>
              <a:spcAft>
                <a:spcPts val="2400"/>
              </a:spcAft>
            </a:pPr>
            <a:r>
              <a:rPr lang="en-US" sz="3000" dirty="0" smtClean="0">
                <a:latin typeface="Calibri (body)"/>
                <a:cs typeface="Arial" panose="020B0604020202020204" pitchFamily="34" charset="0"/>
              </a:rPr>
              <a:t>Whether conduct has deprived the complainant of equal access should be measured against the access of a person who has not been subjected to that conduct.</a:t>
            </a: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3400"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2200"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4866125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heading)"/>
              </a:rPr>
              <a:t>Hostile Environment </a:t>
            </a:r>
            <a:r>
              <a:rPr lang="en-US" dirty="0">
                <a:solidFill>
                  <a:srgbClr val="C00000"/>
                </a:solidFill>
                <a:latin typeface="Calibri (heading)"/>
              </a:rPr>
              <a:t>/</a:t>
            </a:r>
            <a:r>
              <a:rPr lang="en-US" dirty="0">
                <a:latin typeface="Calibri (heading)"/>
              </a:rPr>
              <a:t> </a:t>
            </a:r>
            <a:r>
              <a:rPr lang="en-US" dirty="0" smtClean="0">
                <a:latin typeface="Calibri (heading)"/>
              </a:rPr>
              <a:t>Denies </a:t>
            </a:r>
            <a:r>
              <a:rPr lang="en-US" dirty="0">
                <a:latin typeface="Calibri (heading)"/>
              </a:rPr>
              <a:t>Equal Access</a:t>
            </a:r>
            <a:endParaRPr lang="en-US" dirty="0"/>
          </a:p>
        </p:txBody>
      </p:sp>
      <p:sp>
        <p:nvSpPr>
          <p:cNvPr id="3" name="Content Placeholder 2"/>
          <p:cNvSpPr>
            <a:spLocks noGrp="1"/>
          </p:cNvSpPr>
          <p:nvPr>
            <p:ph idx="1"/>
          </p:nvPr>
        </p:nvSpPr>
        <p:spPr/>
        <p:txBody>
          <a:bodyPr/>
          <a:lstStyle/>
          <a:p>
            <a:pPr marL="342622" lvl="1" indent="-342622">
              <a:buFontTx/>
              <a:buChar char="•"/>
            </a:pPr>
            <a:r>
              <a:rPr lang="en-US" sz="3000" dirty="0">
                <a:latin typeface="Calibri (body)"/>
                <a:cs typeface="Arial" panose="020B0604020202020204" pitchFamily="34" charset="0"/>
              </a:rPr>
              <a:t>Does not require a showing that the complainant dropped out of school, failed a class, had a panic attack, or otherwise reached some sort of breaking point</a:t>
            </a:r>
            <a:r>
              <a:rPr lang="en-US" sz="3000" dirty="0" smtClean="0">
                <a:latin typeface="Calibri (body)"/>
                <a:cs typeface="Arial" panose="020B0604020202020204" pitchFamily="34" charset="0"/>
              </a:rPr>
              <a:t>.</a:t>
            </a:r>
          </a:p>
          <a:p>
            <a:pPr marL="342622" lvl="1" indent="-342622">
              <a:buFontTx/>
              <a:buChar char="•"/>
            </a:pPr>
            <a:endParaRPr lang="en-US" sz="3000" dirty="0">
              <a:latin typeface="Calibri (body)"/>
              <a:cs typeface="Arial" panose="020B0604020202020204" pitchFamily="34" charset="0"/>
            </a:endParaRPr>
          </a:p>
          <a:p>
            <a:pPr marL="342622" lvl="1" indent="-342622">
              <a:buFontTx/>
              <a:buChar char="•"/>
            </a:pPr>
            <a:r>
              <a:rPr lang="en-US" sz="3000" dirty="0" smtClean="0">
                <a:latin typeface="Calibri (body)"/>
                <a:cs typeface="Arial" panose="020B0604020202020204" pitchFamily="34" charset="0"/>
              </a:rPr>
              <a:t>Some examples could include skipping class to avoid a harasser, a decline in a student’s GPA, or difficulty concentrating in class.</a:t>
            </a:r>
            <a:endParaRPr lang="en-US" sz="3000" dirty="0">
              <a:latin typeface="Calibri (body)"/>
              <a:cs typeface="Arial" panose="020B0604020202020204" pitchFamily="34" charset="0"/>
            </a:endParaRPr>
          </a:p>
          <a:p>
            <a:endParaRPr lang="en-US" dirty="0" smtClean="0"/>
          </a:p>
          <a:p>
            <a:endParaRPr lang="en-US" dirty="0"/>
          </a:p>
        </p:txBody>
      </p:sp>
    </p:spTree>
    <p:extLst>
      <p:ext uri="{BB962C8B-B14F-4D97-AF65-F5344CB8AC3E}">
        <p14:creationId xmlns:p14="http://schemas.microsoft.com/office/powerpoint/2010/main" val="1092910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Hostile Environment </a:t>
            </a:r>
            <a:r>
              <a:rPr lang="en-US" dirty="0">
                <a:solidFill>
                  <a:srgbClr val="C00000"/>
                </a:solidFill>
                <a:latin typeface="Calibri (heading)"/>
              </a:rPr>
              <a:t>/</a:t>
            </a:r>
            <a:r>
              <a:rPr lang="en-US" dirty="0">
                <a:latin typeface="Calibri (heading)"/>
              </a:rPr>
              <a:t> Employees</a:t>
            </a:r>
          </a:p>
        </p:txBody>
      </p:sp>
      <p:graphicFrame>
        <p:nvGraphicFramePr>
          <p:cNvPr id="5" name="Table 4"/>
          <p:cNvGraphicFramePr>
            <a:graphicFrameLocks noGrp="1"/>
          </p:cNvGraphicFramePr>
          <p:nvPr>
            <p:extLst>
              <p:ext uri="{D42A27DB-BD31-4B8C-83A1-F6EECF244321}">
                <p14:modId xmlns:p14="http://schemas.microsoft.com/office/powerpoint/2010/main" val="195938286"/>
              </p:ext>
            </p:extLst>
          </p:nvPr>
        </p:nvGraphicFramePr>
        <p:xfrm>
          <a:off x="1828800" y="1752600"/>
          <a:ext cx="8763000" cy="3670418"/>
        </p:xfrm>
        <a:graphic>
          <a:graphicData uri="http://schemas.openxmlformats.org/drawingml/2006/table">
            <a:tbl>
              <a:tblPr firstRow="1" bandRow="1">
                <a:tableStyleId>{5C22544A-7EE6-4342-B048-85BDC9FD1C3A}</a:tableStyleId>
              </a:tblPr>
              <a:tblGrid>
                <a:gridCol w="4381500">
                  <a:extLst>
                    <a:ext uri="{9D8B030D-6E8A-4147-A177-3AD203B41FA5}">
                      <a16:colId xmlns:a16="http://schemas.microsoft.com/office/drawing/2014/main" xmlns:p14="http://schemas.microsoft.com/office/powerpoint/2010/main" xmlns="" val="587540524"/>
                    </a:ext>
                  </a:extLst>
                </a:gridCol>
                <a:gridCol w="4381500">
                  <a:extLst>
                    <a:ext uri="{9D8B030D-6E8A-4147-A177-3AD203B41FA5}">
                      <a16:colId xmlns:a16="http://schemas.microsoft.com/office/drawing/2014/main" xmlns:p14="http://schemas.microsoft.com/office/powerpoint/2010/main" xmlns="" val="1725498319"/>
                    </a:ext>
                  </a:extLst>
                </a:gridCol>
              </a:tblGrid>
              <a:tr h="829369">
                <a:tc>
                  <a:txBody>
                    <a:bodyPr/>
                    <a:lstStyle/>
                    <a:p>
                      <a:pPr algn="ctr"/>
                      <a:r>
                        <a:rPr lang="en-US" sz="2000" dirty="0" smtClean="0">
                          <a:latin typeface="Calibri (body)"/>
                        </a:rPr>
                        <a:t>Title IX </a:t>
                      </a:r>
                    </a:p>
                    <a:p>
                      <a:pPr algn="ctr"/>
                      <a:r>
                        <a:rPr lang="en-US" sz="2000" dirty="0" smtClean="0">
                          <a:latin typeface="Calibri (body)"/>
                        </a:rPr>
                        <a:t>(educational institutions)</a:t>
                      </a:r>
                      <a:endParaRPr lang="en-US" sz="2000" dirty="0">
                        <a:latin typeface="Calibri (body)"/>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Calibri (body)"/>
                        </a:rPr>
                        <a:t>Title</a:t>
                      </a:r>
                      <a:r>
                        <a:rPr lang="en-US" sz="2000" baseline="0" dirty="0" smtClean="0">
                          <a:latin typeface="Calibri (body)"/>
                        </a:rPr>
                        <a:t> VII </a:t>
                      </a:r>
                    </a:p>
                    <a:p>
                      <a:pPr algn="ctr"/>
                      <a:r>
                        <a:rPr lang="en-US" sz="2000" baseline="0" dirty="0" smtClean="0">
                          <a:latin typeface="Calibri (body)"/>
                        </a:rPr>
                        <a:t>(the workplace)</a:t>
                      </a:r>
                      <a:endParaRPr lang="en-US" sz="2000" dirty="0">
                        <a:latin typeface="Calibri (body)"/>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p14="http://schemas.microsoft.com/office/powerpoint/2010/main" xmlns="" val="3961549236"/>
                  </a:ext>
                </a:extLst>
              </a:tr>
              <a:tr h="829369">
                <a:tc>
                  <a:txBody>
                    <a:bodyPr/>
                    <a:lstStyle/>
                    <a:p>
                      <a:pPr algn="ctr"/>
                      <a:r>
                        <a:rPr lang="en-US" sz="1800" dirty="0" smtClean="0">
                          <a:latin typeface="Calibri (body)"/>
                        </a:rPr>
                        <a:t>“severe,</a:t>
                      </a:r>
                      <a:r>
                        <a:rPr lang="en-US" sz="1800" baseline="0" dirty="0" smtClean="0">
                          <a:latin typeface="Calibri (body)"/>
                        </a:rPr>
                        <a:t> persistent, </a:t>
                      </a:r>
                      <a:r>
                        <a:rPr lang="en-US" sz="1800" i="1" u="none" baseline="0" dirty="0" smtClean="0">
                          <a:latin typeface="Calibri (body)"/>
                        </a:rPr>
                        <a:t>and</a:t>
                      </a:r>
                      <a:r>
                        <a:rPr lang="en-US" sz="1800" baseline="0" dirty="0" smtClean="0">
                          <a:latin typeface="Calibri (body)"/>
                        </a:rPr>
                        <a:t> objectively offensive”</a:t>
                      </a:r>
                      <a:endParaRPr lang="en-US" sz="1800" dirty="0">
                        <a:latin typeface="Calibri (body)"/>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latin typeface="Calibri (body)"/>
                        </a:rPr>
                        <a:t>“severe </a:t>
                      </a:r>
                      <a:r>
                        <a:rPr lang="en-US" sz="1800" i="1" u="none" dirty="0" smtClean="0">
                          <a:latin typeface="Calibri (body)"/>
                        </a:rPr>
                        <a:t>or</a:t>
                      </a:r>
                      <a:r>
                        <a:rPr lang="en-US" sz="1800" dirty="0" smtClean="0">
                          <a:latin typeface="Calibri (body)"/>
                        </a:rPr>
                        <a:t> pervasive”</a:t>
                      </a:r>
                      <a:endParaRPr lang="en-US" sz="1800" dirty="0">
                        <a:latin typeface="Calibri (body)"/>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p14="http://schemas.microsoft.com/office/powerpoint/2010/main" xmlns="" val="2806565121"/>
                  </a:ext>
                </a:extLst>
              </a:tr>
              <a:tr h="1770262">
                <a:tc>
                  <a:txBody>
                    <a:bodyPr/>
                    <a:lstStyle/>
                    <a:p>
                      <a:pPr algn="ctr"/>
                      <a:r>
                        <a:rPr lang="en-US" sz="1800" dirty="0" smtClean="0">
                          <a:latin typeface="Calibri (body)"/>
                        </a:rPr>
                        <a:t>“an institution of higher education should facilitate the free and open exchange of ideas”</a:t>
                      </a:r>
                      <a:endParaRPr lang="en-US" sz="1800" dirty="0">
                        <a:latin typeface="Calibri (body)"/>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latin typeface="Calibri (body)"/>
                        </a:rPr>
                        <a:t>“workplaces are generally expected to be free from conduct and conversation of a</a:t>
                      </a:r>
                      <a:r>
                        <a:rPr lang="en-US" sz="1800" baseline="0" dirty="0" smtClean="0">
                          <a:latin typeface="Calibri (body)"/>
                        </a:rPr>
                        <a:t> sexual nature, and it is common for employers to prohibit or discourage employees from engaging in romantic interactions at work”</a:t>
                      </a:r>
                    </a:p>
                    <a:p>
                      <a:pPr algn="ctr"/>
                      <a:endParaRPr lang="en-US" sz="1800" dirty="0">
                        <a:latin typeface="Calibri (body)"/>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p14="http://schemas.microsoft.com/office/powerpoint/2010/main" xmlns="" val="3691553546"/>
                  </a:ext>
                </a:extLst>
              </a:tr>
            </a:tbl>
          </a:graphicData>
        </a:graphic>
      </p:graphicFrame>
    </p:spTree>
    <p:extLst>
      <p:ext uri="{BB962C8B-B14F-4D97-AF65-F5344CB8AC3E}">
        <p14:creationId xmlns:p14="http://schemas.microsoft.com/office/powerpoint/2010/main" val="39516449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Arial Black" panose="020B0A04020102020204" pitchFamily="34" charset="0"/>
              </a:rPr>
              <a:t>Sexual Harassment </a:t>
            </a:r>
            <a:r>
              <a:rPr lang="en-US" dirty="0">
                <a:solidFill>
                  <a:srgbClr val="C00000"/>
                </a:solidFill>
                <a:latin typeface="Calibri (heading)"/>
              </a:rPr>
              <a:t>/ </a:t>
            </a:r>
            <a:r>
              <a:rPr lang="en-US" dirty="0" smtClean="0">
                <a:latin typeface="Arial Black" panose="020B0A04020102020204" pitchFamily="34" charset="0"/>
              </a:rPr>
              <a:t>Sexual Assault</a:t>
            </a:r>
            <a:endParaRPr lang="en-US" dirty="0">
              <a:latin typeface="Arial Black" panose="020B0A04020102020204" pitchFamily="34" charset="0"/>
            </a:endParaRPr>
          </a:p>
        </p:txBody>
      </p:sp>
      <p:sp>
        <p:nvSpPr>
          <p:cNvPr id="8" name="Content Placeholder 4"/>
          <p:cNvSpPr>
            <a:spLocks noGrp="1"/>
          </p:cNvSpPr>
          <p:nvPr>
            <p:ph idx="1"/>
          </p:nvPr>
        </p:nvSpPr>
        <p:spPr>
          <a:xfrm>
            <a:off x="533400" y="1600200"/>
            <a:ext cx="10668000" cy="4267200"/>
          </a:xfrm>
        </p:spPr>
        <p:txBody>
          <a:bodyPr>
            <a:normAutofit/>
          </a:bodyPr>
          <a:lstStyle/>
          <a:p>
            <a:pPr marL="457211" lvl="1" indent="-457200">
              <a:spcBef>
                <a:spcPts val="0"/>
              </a:spcBef>
              <a:spcAft>
                <a:spcPts val="1200"/>
              </a:spcAft>
            </a:pPr>
            <a:r>
              <a:rPr lang="en-US" sz="2800" dirty="0" smtClean="0">
                <a:latin typeface="Calibri (body)"/>
                <a:cs typeface="Arial" panose="020B0604020202020204" pitchFamily="34" charset="0"/>
              </a:rPr>
              <a:t>Defined under the </a:t>
            </a:r>
            <a:r>
              <a:rPr lang="en-US" sz="2800" dirty="0" err="1" smtClean="0">
                <a:latin typeface="Calibri (body)"/>
                <a:cs typeface="Arial" panose="020B0604020202020204" pitchFamily="34" charset="0"/>
              </a:rPr>
              <a:t>Clery</a:t>
            </a:r>
            <a:r>
              <a:rPr lang="en-US" sz="2800" dirty="0" smtClean="0">
                <a:latin typeface="Calibri (body)"/>
                <a:cs typeface="Arial" panose="020B0604020202020204" pitchFamily="34" charset="0"/>
              </a:rPr>
              <a:t> Act.</a:t>
            </a:r>
          </a:p>
          <a:p>
            <a:pPr marL="457211" lvl="1" indent="-457200">
              <a:spcBef>
                <a:spcPts val="0"/>
              </a:spcBef>
              <a:spcAft>
                <a:spcPts val="1200"/>
              </a:spcAft>
            </a:pPr>
            <a:r>
              <a:rPr lang="en-US" sz="2800" dirty="0" smtClean="0">
                <a:latin typeface="Calibri (body)"/>
                <a:cs typeface="Arial" panose="020B0604020202020204" pitchFamily="34" charset="0"/>
              </a:rPr>
              <a:t>An offense </a:t>
            </a:r>
            <a:r>
              <a:rPr lang="en-US" sz="2800" dirty="0">
                <a:latin typeface="Calibri (body)"/>
                <a:cs typeface="Arial" panose="020B0604020202020204" pitchFamily="34" charset="0"/>
              </a:rPr>
              <a:t>classified as a forcible or non-forcible sex offense under the uniform crime reporting system of the </a:t>
            </a:r>
            <a:r>
              <a:rPr lang="en-US" sz="2800" dirty="0" smtClean="0">
                <a:latin typeface="Calibri (body)"/>
                <a:cs typeface="Arial" panose="020B0604020202020204" pitchFamily="34" charset="0"/>
              </a:rPr>
              <a:t>FBI.</a:t>
            </a:r>
          </a:p>
          <a:p>
            <a:pPr marL="457211" lvl="1" indent="-457200">
              <a:spcBef>
                <a:spcPts val="0"/>
              </a:spcBef>
              <a:spcAft>
                <a:spcPts val="1200"/>
              </a:spcAft>
            </a:pPr>
            <a:r>
              <a:rPr lang="en-US" sz="2800" dirty="0" smtClean="0">
                <a:latin typeface="Calibri (body)"/>
                <a:cs typeface="Arial" panose="020B0604020202020204" pitchFamily="34" charset="0"/>
              </a:rPr>
              <a:t>Generally includes any sexual act directed against another person, without the consent of the victim, including instances where the victim is incapable of giving consent. </a:t>
            </a: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845011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Sexual Assault</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9525000" cy="4800600"/>
          </a:xfrm>
        </p:spPr>
        <p:txBody>
          <a:bodyPr>
            <a:normAutofit fontScale="70000" lnSpcReduction="20000"/>
          </a:bodyPr>
          <a:lstStyle/>
          <a:p>
            <a:pPr marL="457211" lvl="1" indent="-457200">
              <a:spcBef>
                <a:spcPts val="0"/>
              </a:spcBef>
              <a:spcAft>
                <a:spcPts val="1200"/>
              </a:spcAft>
            </a:pPr>
            <a:r>
              <a:rPr lang="en-US" sz="2800" dirty="0" smtClean="0">
                <a:latin typeface="Calibri (body)"/>
                <a:cs typeface="Arial" panose="020B0604020202020204" pitchFamily="34" charset="0"/>
              </a:rPr>
              <a:t>Penetration </a:t>
            </a:r>
            <a:r>
              <a:rPr lang="en-US" sz="2800" dirty="0">
                <a:latin typeface="Calibri (body)"/>
                <a:cs typeface="Arial" panose="020B0604020202020204" pitchFamily="34" charset="0"/>
              </a:rPr>
              <a:t>(including attempts), no matter how slight, of the vagina or anus with any body part or object, or oral penetration (including attempts) by a sex organ of another person, without the consent of the victim;</a:t>
            </a:r>
          </a:p>
          <a:p>
            <a:pPr marL="457211" lvl="1" indent="-457200">
              <a:spcBef>
                <a:spcPts val="0"/>
              </a:spcBef>
              <a:spcAft>
                <a:spcPts val="1200"/>
              </a:spcAft>
            </a:pPr>
            <a:r>
              <a:rPr lang="en-US" sz="2800" dirty="0" smtClean="0">
                <a:latin typeface="Calibri (body)"/>
                <a:cs typeface="Arial" panose="020B0604020202020204" pitchFamily="34" charset="0"/>
              </a:rPr>
              <a:t>Oral </a:t>
            </a:r>
            <a:r>
              <a:rPr lang="en-US" sz="2800" dirty="0">
                <a:latin typeface="Calibri (body)"/>
                <a:cs typeface="Arial" panose="020B0604020202020204" pitchFamily="34" charset="0"/>
              </a:rPr>
              <a:t>or anal sexual intercourse with another person, forcibly and/or against that person’s will or not forcibly against that person’s will where the victim is incapable of giving consent;</a:t>
            </a:r>
          </a:p>
          <a:p>
            <a:pPr marL="457211" lvl="1" indent="-457200">
              <a:spcBef>
                <a:spcPts val="0"/>
              </a:spcBef>
              <a:spcAft>
                <a:spcPts val="1200"/>
              </a:spcAft>
            </a:pPr>
            <a:r>
              <a:rPr lang="en-US" sz="2800" dirty="0" smtClean="0">
                <a:latin typeface="Calibri (body)"/>
                <a:cs typeface="Arial" panose="020B0604020202020204" pitchFamily="34" charset="0"/>
              </a:rPr>
              <a:t>The </a:t>
            </a:r>
            <a:r>
              <a:rPr lang="en-US" sz="2800" dirty="0">
                <a:latin typeface="Calibri (body)"/>
                <a:cs typeface="Arial" panose="020B0604020202020204" pitchFamily="34" charset="0"/>
              </a:rPr>
              <a:t>use of an object or instrument to unlawfully penetrate, however slightly, the genital or anal opening of the body of another person, forcibly and/or against that person’s will or not forcibly against the person’s will where the victim is incapable of giving consent;</a:t>
            </a:r>
          </a:p>
          <a:p>
            <a:pPr marL="457211" lvl="1" indent="-457200">
              <a:spcBef>
                <a:spcPts val="0"/>
              </a:spcBef>
              <a:spcAft>
                <a:spcPts val="1200"/>
              </a:spcAft>
            </a:pPr>
            <a:r>
              <a:rPr lang="en-US" sz="2800" dirty="0" smtClean="0">
                <a:latin typeface="Calibri (body)"/>
                <a:cs typeface="Arial" panose="020B0604020202020204" pitchFamily="34" charset="0"/>
              </a:rPr>
              <a:t>The </a:t>
            </a:r>
            <a:r>
              <a:rPr lang="en-US" sz="2800" dirty="0">
                <a:latin typeface="Calibri (body)"/>
                <a:cs typeface="Arial" panose="020B0604020202020204" pitchFamily="34" charset="0"/>
              </a:rPr>
              <a:t>touching of the private body parts of another person for the purpose of sexual gratification, without the consent of the victim; and,</a:t>
            </a:r>
          </a:p>
          <a:p>
            <a:pPr marL="457211" lvl="1" indent="-457200">
              <a:spcBef>
                <a:spcPts val="0"/>
              </a:spcBef>
              <a:spcAft>
                <a:spcPts val="1200"/>
              </a:spcAft>
            </a:pPr>
            <a:r>
              <a:rPr lang="en-US" sz="2800" dirty="0" smtClean="0">
                <a:latin typeface="Calibri (body)"/>
                <a:cs typeface="Arial" panose="020B0604020202020204" pitchFamily="34" charset="0"/>
              </a:rPr>
              <a:t>Non-forcible </a:t>
            </a:r>
            <a:r>
              <a:rPr lang="en-US" sz="2800" dirty="0">
                <a:latin typeface="Calibri (body)"/>
                <a:cs typeface="Arial" panose="020B0604020202020204" pitchFamily="34" charset="0"/>
              </a:rPr>
              <a:t>sexual intercourse between persons who are related to each other within the degrees wherein marriage is prohibited by law.</a:t>
            </a: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607816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Consent</a:t>
            </a:r>
            <a:endParaRPr lang="en-US" sz="3600" dirty="0">
              <a:latin typeface="Arial Black" panose="020B0A04020102020204" pitchFamily="34" charset="0"/>
            </a:endParaRPr>
          </a:p>
        </p:txBody>
      </p:sp>
      <p:sp>
        <p:nvSpPr>
          <p:cNvPr id="8" name="Content Placeholder 4"/>
          <p:cNvSpPr>
            <a:spLocks noGrp="1"/>
          </p:cNvSpPr>
          <p:nvPr>
            <p:ph idx="1"/>
          </p:nvPr>
        </p:nvSpPr>
        <p:spPr>
          <a:xfrm>
            <a:off x="517967" y="1909113"/>
            <a:ext cx="10668000" cy="4267200"/>
          </a:xfrm>
        </p:spPr>
        <p:txBody>
          <a:bodyPr>
            <a:normAutofit/>
          </a:bodyPr>
          <a:lstStyle/>
          <a:p>
            <a:pPr marL="457211" lvl="1" indent="-457200">
              <a:spcBef>
                <a:spcPts val="0"/>
              </a:spcBef>
              <a:spcAft>
                <a:spcPts val="2400"/>
              </a:spcAft>
            </a:pPr>
            <a:r>
              <a:rPr lang="en-US" sz="2500" dirty="0">
                <a:latin typeface="Calibri (body)"/>
                <a:cs typeface="Arial" panose="020B0604020202020204" pitchFamily="34" charset="0"/>
              </a:rPr>
              <a:t>The Title IX regulations </a:t>
            </a:r>
            <a:r>
              <a:rPr lang="en-US" sz="2500" dirty="0" smtClean="0">
                <a:latin typeface="Calibri (body)"/>
                <a:cs typeface="Arial" panose="020B0604020202020204" pitchFamily="34" charset="0"/>
              </a:rPr>
              <a:t>direct the school to define consent.</a:t>
            </a:r>
          </a:p>
          <a:p>
            <a:pPr marL="11" lvl="1" indent="0">
              <a:spcBef>
                <a:spcPts val="0"/>
              </a:spcBef>
              <a:spcAft>
                <a:spcPts val="2400"/>
              </a:spcAft>
              <a:buNone/>
            </a:pPr>
            <a:endParaRPr lang="en-US" sz="2500" dirty="0" smtClean="0">
              <a:latin typeface="Calibri (body)"/>
              <a:cs typeface="Arial" panose="020B0604020202020204" pitchFamily="34" charset="0"/>
            </a:endParaRPr>
          </a:p>
          <a:p>
            <a:pPr marL="457211" lvl="1" indent="-457200">
              <a:spcBef>
                <a:spcPts val="0"/>
              </a:spcBef>
              <a:spcAft>
                <a:spcPts val="2400"/>
              </a:spcAft>
            </a:pPr>
            <a:r>
              <a:rPr lang="en-US" sz="2500" dirty="0" smtClean="0">
                <a:latin typeface="Calibri (body)"/>
                <a:cs typeface="Arial" panose="020B0604020202020204" pitchFamily="34" charset="0"/>
              </a:rPr>
              <a:t>The University </a:t>
            </a:r>
            <a:r>
              <a:rPr lang="en-US" sz="2500" dirty="0">
                <a:latin typeface="Calibri (body)"/>
                <a:cs typeface="Arial" panose="020B0604020202020204" pitchFamily="34" charset="0"/>
              </a:rPr>
              <a:t>defines consent as </a:t>
            </a:r>
            <a:r>
              <a:rPr lang="en-US" sz="2500" dirty="0" smtClean="0">
                <a:latin typeface="Calibri (body)"/>
                <a:cs typeface="Arial" panose="020B0604020202020204" pitchFamily="34" charset="0"/>
              </a:rPr>
              <a:t>“</a:t>
            </a:r>
            <a:r>
              <a:rPr lang="en-US" sz="2500" dirty="0" smtClean="0">
                <a:solidFill>
                  <a:srgbClr val="C00000"/>
                </a:solidFill>
                <a:latin typeface="Calibri (body)"/>
                <a:cs typeface="Arial" panose="020B0604020202020204" pitchFamily="34" charset="0"/>
              </a:rPr>
              <a:t>permission </a:t>
            </a:r>
            <a:r>
              <a:rPr lang="en-US" sz="2500" dirty="0">
                <a:solidFill>
                  <a:srgbClr val="C00000"/>
                </a:solidFill>
                <a:latin typeface="Calibri (body)"/>
                <a:cs typeface="Arial" panose="020B0604020202020204" pitchFamily="34" charset="0"/>
              </a:rPr>
              <a:t>that is clear, knowing, voluntary, and expressed prior to engaging in and during an act</a:t>
            </a:r>
            <a:r>
              <a:rPr lang="en-US" sz="2500" dirty="0">
                <a:latin typeface="Calibri (body)"/>
                <a:cs typeface="Arial" panose="020B0604020202020204" pitchFamily="34" charset="0"/>
              </a:rPr>
              <a:t>. Consent is active, not passive. Consent requires words and/or actions that demonstrate a voluntary agreement to engage in mutually agreed-upon sexual activity</a:t>
            </a:r>
            <a:r>
              <a:rPr lang="en-US" sz="2500" dirty="0" smtClean="0">
                <a:latin typeface="Calibri (body)"/>
                <a:cs typeface="Arial" panose="020B0604020202020204" pitchFamily="34" charset="0"/>
              </a:rPr>
              <a:t>.”</a:t>
            </a:r>
            <a:endParaRPr lang="en-US" sz="2500" dirty="0">
              <a:latin typeface="Calibri (body)"/>
              <a:cs typeface="Arial" panose="020B0604020202020204" pitchFamily="34" charset="0"/>
            </a:endParaRPr>
          </a:p>
          <a:p>
            <a:pPr marL="457211" lvl="1" indent="-457200">
              <a:spcBef>
                <a:spcPts val="0"/>
              </a:spcBef>
              <a:spcAft>
                <a:spcPts val="2400"/>
              </a:spcAft>
            </a:pPr>
            <a:endParaRPr lang="en-US" sz="2617" dirty="0">
              <a:latin typeface="Calibri (body)"/>
              <a:cs typeface="Arial" panose="020B0604020202020204" pitchFamily="34" charset="0"/>
            </a:endParaRPr>
          </a:p>
          <a:p>
            <a:pPr marL="457211" lvl="1"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6207079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Consent</a:t>
            </a:r>
            <a:endParaRPr lang="en-US" sz="3600" dirty="0">
              <a:latin typeface="Arial Black" panose="020B0A04020102020204" pitchFamily="34" charset="0"/>
            </a:endParaRPr>
          </a:p>
        </p:txBody>
      </p:sp>
      <p:sp>
        <p:nvSpPr>
          <p:cNvPr id="8" name="Content Placeholder 4"/>
          <p:cNvSpPr>
            <a:spLocks noGrp="1"/>
          </p:cNvSpPr>
          <p:nvPr>
            <p:ph idx="1"/>
          </p:nvPr>
        </p:nvSpPr>
        <p:spPr>
          <a:xfrm>
            <a:off x="517967" y="1909112"/>
            <a:ext cx="10668000" cy="4415487"/>
          </a:xfrm>
        </p:spPr>
        <p:txBody>
          <a:bodyPr>
            <a:normAutofit fontScale="62500" lnSpcReduction="20000"/>
          </a:bodyPr>
          <a:lstStyle/>
          <a:p>
            <a:pPr marL="0" indent="0">
              <a:buNone/>
            </a:pPr>
            <a:r>
              <a:rPr lang="en-US" sz="3200" dirty="0">
                <a:solidFill>
                  <a:srgbClr val="C00000"/>
                </a:solidFill>
                <a:latin typeface="Calibri (body)"/>
              </a:rPr>
              <a:t>Both partners must clearly communicate their willingness and permission through mutually understandable words and/or actions.  </a:t>
            </a:r>
            <a:endParaRPr lang="en-US" sz="3200" dirty="0" smtClean="0">
              <a:solidFill>
                <a:srgbClr val="C00000"/>
              </a:solidFill>
              <a:latin typeface="Calibri (body)"/>
            </a:endParaRPr>
          </a:p>
          <a:p>
            <a:pPr marL="0" indent="0">
              <a:buNone/>
            </a:pPr>
            <a:endParaRPr lang="en-US" sz="3200" dirty="0">
              <a:latin typeface="Calibri (body)"/>
            </a:endParaRPr>
          </a:p>
          <a:p>
            <a:pPr marL="0" indent="0">
              <a:buNone/>
            </a:pPr>
            <a:r>
              <a:rPr lang="en-US" sz="3200" dirty="0" smtClean="0">
                <a:latin typeface="Calibri (body)"/>
              </a:rPr>
              <a:t>Consent </a:t>
            </a:r>
            <a:r>
              <a:rPr lang="en-US" sz="3200" dirty="0">
                <a:latin typeface="Calibri (body)"/>
              </a:rPr>
              <a:t>is a “yes” through words and/or actions, not the absence of the word “no.” </a:t>
            </a:r>
            <a:r>
              <a:rPr lang="en-US" sz="3200" dirty="0" smtClean="0">
                <a:latin typeface="Calibri (body)"/>
              </a:rPr>
              <a:t> Failure </a:t>
            </a:r>
            <a:r>
              <a:rPr lang="en-US" sz="3200" dirty="0">
                <a:latin typeface="Calibri (body)"/>
              </a:rPr>
              <a:t>to resist sexual advances, silence, and/or prior dating or sexual relationship does not constitute consent. </a:t>
            </a:r>
            <a:r>
              <a:rPr lang="en-US" sz="3200" dirty="0" smtClean="0">
                <a:latin typeface="Calibri (body)"/>
              </a:rPr>
              <a:t> Both </a:t>
            </a:r>
            <a:r>
              <a:rPr lang="en-US" sz="3200" dirty="0">
                <a:latin typeface="Calibri (body)"/>
              </a:rPr>
              <a:t>partners have the right to revoke their consent at any time during the sexual activity by communicating (verbally or non-verbally) their desire to stop the activity. Consent to one form of sexual contact does not constitute consent to any other form of sexual contact, nor does consent to sexual contact with one person constitute consent to sexual contact with any other person. </a:t>
            </a:r>
            <a:endParaRPr lang="en-US" sz="3200" dirty="0" smtClean="0">
              <a:latin typeface="Calibri (body)"/>
            </a:endParaRPr>
          </a:p>
          <a:p>
            <a:pPr marL="0" indent="0">
              <a:buNone/>
            </a:pPr>
            <a:endParaRPr lang="en-US" sz="3200" dirty="0">
              <a:latin typeface="Calibri (body)"/>
            </a:endParaRPr>
          </a:p>
          <a:p>
            <a:pPr marL="0" indent="0">
              <a:buNone/>
            </a:pPr>
            <a:r>
              <a:rPr lang="en-US" sz="3200" dirty="0" smtClean="0">
                <a:latin typeface="Calibri (body)"/>
              </a:rPr>
              <a:t>Additionally</a:t>
            </a:r>
            <a:r>
              <a:rPr lang="en-US" sz="3200" dirty="0">
                <a:latin typeface="Calibri (body)"/>
              </a:rPr>
              <a:t>, consent to sexual contact on one occasion is not consent to engage in sexual contact on another occasion. </a:t>
            </a:r>
            <a:r>
              <a:rPr lang="en-US" sz="3200" dirty="0" smtClean="0">
                <a:latin typeface="Calibri (body)"/>
              </a:rPr>
              <a:t> There </a:t>
            </a:r>
            <a:r>
              <a:rPr lang="en-US" sz="3200" dirty="0">
                <a:latin typeface="Calibri (body)"/>
              </a:rPr>
              <a:t>is no requirement that an individual verbally or physically resists unwelcome sexual contact for there to be a violation of this policy</a:t>
            </a:r>
            <a:r>
              <a:rPr lang="en-US" sz="3200" dirty="0" smtClean="0">
                <a:latin typeface="Calibri (body)"/>
              </a:rPr>
              <a:t>.</a:t>
            </a:r>
            <a:r>
              <a:rPr lang="en-US" dirty="0"/>
              <a:t/>
            </a:r>
            <a:br>
              <a:rPr lang="en-US" dirty="0"/>
            </a:b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37098187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Consent</a:t>
            </a:r>
            <a:endParaRPr lang="en-US" sz="3600" dirty="0">
              <a:latin typeface="Arial Black" panose="020B0A04020102020204" pitchFamily="34" charset="0"/>
            </a:endParaRPr>
          </a:p>
        </p:txBody>
      </p:sp>
      <p:sp>
        <p:nvSpPr>
          <p:cNvPr id="8" name="Content Placeholder 4"/>
          <p:cNvSpPr>
            <a:spLocks noGrp="1"/>
          </p:cNvSpPr>
          <p:nvPr>
            <p:ph idx="1"/>
          </p:nvPr>
        </p:nvSpPr>
        <p:spPr>
          <a:xfrm>
            <a:off x="517967" y="1909113"/>
            <a:ext cx="10668000" cy="4267200"/>
          </a:xfrm>
        </p:spPr>
        <p:txBody>
          <a:bodyPr>
            <a:normAutofit/>
          </a:bodyPr>
          <a:lstStyle/>
          <a:p>
            <a:pPr marL="0" indent="0">
              <a:buNone/>
            </a:pPr>
            <a:r>
              <a:rPr lang="en-US" sz="2200" dirty="0">
                <a:solidFill>
                  <a:srgbClr val="C00000"/>
                </a:solidFill>
                <a:latin typeface="Calibri (body)"/>
              </a:rPr>
              <a:t>Both partners need to be fully conscious and aware of their actions.  </a:t>
            </a:r>
            <a:endParaRPr lang="en-US" sz="2200" dirty="0" smtClean="0">
              <a:solidFill>
                <a:srgbClr val="C00000"/>
              </a:solidFill>
              <a:latin typeface="Calibri (body)"/>
            </a:endParaRPr>
          </a:p>
          <a:p>
            <a:pPr marL="0" indent="0">
              <a:buNone/>
            </a:pPr>
            <a:endParaRPr lang="en-US" sz="2200" dirty="0">
              <a:latin typeface="Calibri (body)"/>
            </a:endParaRPr>
          </a:p>
          <a:p>
            <a:pPr marL="0" indent="0">
              <a:buNone/>
            </a:pPr>
            <a:r>
              <a:rPr lang="en-US" sz="2200" dirty="0" smtClean="0">
                <a:latin typeface="Calibri (body)"/>
              </a:rPr>
              <a:t>A </a:t>
            </a:r>
            <a:r>
              <a:rPr lang="en-US" sz="2200" dirty="0">
                <a:latin typeface="Calibri (body)"/>
              </a:rPr>
              <a:t>person is unable to give consent if they are asleep, drugged, intoxicated, unconscious, a minor, mentally or physically impaired, or mentally or physically incapacitated. </a:t>
            </a:r>
            <a:r>
              <a:rPr lang="en-US" sz="2200" dirty="0" smtClean="0">
                <a:latin typeface="Calibri (body)"/>
              </a:rPr>
              <a:t> Signs </a:t>
            </a:r>
            <a:r>
              <a:rPr lang="en-US" sz="2200" dirty="0">
                <a:latin typeface="Calibri (body)"/>
              </a:rPr>
              <a:t>that a person is intoxicated, incapacitated, or otherwise unable to give consent include, but are not limited to, slurred speech, loss of coordination, passing out, vomiting, and a visual or verbalized feeling of nausea.</a:t>
            </a:r>
          </a:p>
          <a:p>
            <a:pPr marL="0" indent="0">
              <a:buNone/>
            </a:pPr>
            <a:r>
              <a:rPr lang="en-US" dirty="0"/>
              <a:t/>
            </a:r>
            <a:br>
              <a:rPr lang="en-US" dirty="0"/>
            </a:b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36221275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Consent</a:t>
            </a:r>
            <a:endParaRPr lang="en-US" sz="3600" dirty="0">
              <a:latin typeface="Arial Black" panose="020B0A04020102020204" pitchFamily="34" charset="0"/>
            </a:endParaRPr>
          </a:p>
        </p:txBody>
      </p:sp>
      <p:sp>
        <p:nvSpPr>
          <p:cNvPr id="8" name="Content Placeholder 4"/>
          <p:cNvSpPr>
            <a:spLocks noGrp="1"/>
          </p:cNvSpPr>
          <p:nvPr>
            <p:ph idx="1"/>
          </p:nvPr>
        </p:nvSpPr>
        <p:spPr>
          <a:xfrm>
            <a:off x="517967" y="1909113"/>
            <a:ext cx="10668000" cy="4267200"/>
          </a:xfrm>
        </p:spPr>
        <p:txBody>
          <a:bodyPr>
            <a:normAutofit/>
          </a:bodyPr>
          <a:lstStyle/>
          <a:p>
            <a:pPr marL="0" indent="0">
              <a:buNone/>
            </a:pPr>
            <a:r>
              <a:rPr lang="en-US" sz="2200" dirty="0">
                <a:solidFill>
                  <a:srgbClr val="C00000"/>
                </a:solidFill>
                <a:latin typeface="Calibri (body)"/>
              </a:rPr>
              <a:t>Both partners must be equally free to act.  </a:t>
            </a:r>
            <a:endParaRPr lang="en-US" sz="2200" dirty="0" smtClean="0">
              <a:solidFill>
                <a:srgbClr val="C00000"/>
              </a:solidFill>
              <a:latin typeface="Calibri (body)"/>
            </a:endParaRPr>
          </a:p>
          <a:p>
            <a:pPr marL="0" indent="0">
              <a:buNone/>
            </a:pPr>
            <a:endParaRPr lang="en-US" sz="2200" dirty="0">
              <a:latin typeface="Calibri (body)"/>
            </a:endParaRPr>
          </a:p>
          <a:p>
            <a:pPr marL="0" indent="0">
              <a:buNone/>
            </a:pPr>
            <a:r>
              <a:rPr lang="en-US" sz="2200" dirty="0" smtClean="0">
                <a:latin typeface="Calibri (body)"/>
              </a:rPr>
              <a:t>The </a:t>
            </a:r>
            <a:r>
              <a:rPr lang="en-US" sz="2200" dirty="0">
                <a:latin typeface="Calibri (body)"/>
              </a:rPr>
              <a:t>decision to be sexually intimate must be made without coercion or force. Coercion or force includes conduct, intimidation, or express or implied threats of physical or emotional harm that would reasonably place an individual in fear of actual, immediate, or future harm and that is used to persuade or compel someone to engage in sexual conduct</a:t>
            </a:r>
            <a:r>
              <a:rPr lang="en-US" sz="2200" dirty="0" smtClean="0">
                <a:latin typeface="Calibri (body)"/>
              </a:rPr>
              <a:t>.</a:t>
            </a:r>
            <a:r>
              <a:rPr lang="en-US" dirty="0"/>
              <a:t/>
            </a:r>
            <a:br>
              <a:rPr lang="en-US" dirty="0"/>
            </a:b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5750612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Statutory Rape</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10668000" cy="42672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Sexual intercourse with a person who is under the statutory age of consent.</a:t>
            </a:r>
          </a:p>
          <a:p>
            <a:pPr marL="857992" lvl="2" indent="-457200">
              <a:spcBef>
                <a:spcPts val="0"/>
              </a:spcBef>
              <a:spcAft>
                <a:spcPts val="2400"/>
              </a:spcAft>
            </a:pPr>
            <a:r>
              <a:rPr lang="en-US" sz="2500" dirty="0" smtClean="0">
                <a:latin typeface="Calibri (body)"/>
                <a:cs typeface="Arial" panose="020B0604020202020204" pitchFamily="34" charset="0"/>
              </a:rPr>
              <a:t>A person in Ohio who is under 13 cannot consent to anyone.</a:t>
            </a:r>
          </a:p>
          <a:p>
            <a:pPr marL="857992" lvl="2" indent="-457200">
              <a:spcBef>
                <a:spcPts val="0"/>
              </a:spcBef>
              <a:spcAft>
                <a:spcPts val="2400"/>
              </a:spcAft>
            </a:pPr>
            <a:r>
              <a:rPr lang="en-US" sz="2500" dirty="0" smtClean="0">
                <a:latin typeface="Calibri (body)"/>
                <a:cs typeface="Arial" panose="020B0604020202020204" pitchFamily="34" charset="0"/>
              </a:rPr>
              <a:t>A person in Ohio who is under 16 cannot consent to anyone older than 18.</a:t>
            </a: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1579032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Domestic Violence</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10896600" cy="4495800"/>
          </a:xfrm>
        </p:spPr>
        <p:txBody>
          <a:bodyPr>
            <a:normAutofit fontScale="47500" lnSpcReduction="20000"/>
          </a:bodyPr>
          <a:lstStyle/>
          <a:p>
            <a:pPr marL="457211" lvl="1" indent="-457200">
              <a:spcBef>
                <a:spcPts val="0"/>
              </a:spcBef>
              <a:spcAft>
                <a:spcPts val="2400"/>
              </a:spcAft>
            </a:pPr>
            <a:r>
              <a:rPr lang="en-US" sz="6300" dirty="0" smtClean="0">
                <a:latin typeface="Calibri (body)"/>
                <a:cs typeface="Arial" panose="020B0604020202020204" pitchFamily="34" charset="0"/>
              </a:rPr>
              <a:t>An act of violence </a:t>
            </a:r>
            <a:r>
              <a:rPr lang="en-US" sz="6300" dirty="0">
                <a:latin typeface="Calibri (body)"/>
                <a:cs typeface="Arial" panose="020B0604020202020204" pitchFamily="34" charset="0"/>
              </a:rPr>
              <a:t>committed </a:t>
            </a:r>
            <a:r>
              <a:rPr lang="en-US" sz="6300" dirty="0" smtClean="0">
                <a:latin typeface="Calibri (body)"/>
                <a:cs typeface="Arial" panose="020B0604020202020204" pitchFamily="34" charset="0"/>
              </a:rPr>
              <a:t>by:</a:t>
            </a:r>
          </a:p>
          <a:p>
            <a:pPr marL="857992" lvl="2" indent="-457200">
              <a:spcBef>
                <a:spcPts val="0"/>
              </a:spcBef>
              <a:spcAft>
                <a:spcPts val="2400"/>
              </a:spcAft>
            </a:pPr>
            <a:r>
              <a:rPr lang="en-US" sz="4500" dirty="0">
                <a:latin typeface="Calibri (body)"/>
                <a:cs typeface="Arial" panose="020B0604020202020204" pitchFamily="34" charset="0"/>
              </a:rPr>
              <a:t>A</a:t>
            </a:r>
            <a:r>
              <a:rPr lang="en-US" sz="4500" dirty="0" smtClean="0">
                <a:latin typeface="Calibri (body)"/>
                <a:cs typeface="Arial" panose="020B0604020202020204" pitchFamily="34" charset="0"/>
              </a:rPr>
              <a:t> </a:t>
            </a:r>
            <a:r>
              <a:rPr lang="en-US" sz="4500" dirty="0">
                <a:latin typeface="Calibri (body)"/>
                <a:cs typeface="Arial" panose="020B0604020202020204" pitchFamily="34" charset="0"/>
              </a:rPr>
              <a:t>current or former spouse or intimate partner of the </a:t>
            </a:r>
            <a:r>
              <a:rPr lang="en-US" sz="4500" dirty="0" smtClean="0">
                <a:latin typeface="Calibri (body)"/>
                <a:cs typeface="Arial" panose="020B0604020202020204" pitchFamily="34" charset="0"/>
              </a:rPr>
              <a:t>complainant.</a:t>
            </a:r>
          </a:p>
          <a:p>
            <a:pPr marL="857992" lvl="2" indent="-457200">
              <a:spcBef>
                <a:spcPts val="0"/>
              </a:spcBef>
              <a:spcAft>
                <a:spcPts val="2400"/>
              </a:spcAft>
            </a:pPr>
            <a:r>
              <a:rPr lang="en-US" sz="4500" dirty="0">
                <a:latin typeface="Calibri (body)"/>
                <a:cs typeface="Arial" panose="020B0604020202020204" pitchFamily="34" charset="0"/>
              </a:rPr>
              <a:t>A</a:t>
            </a:r>
            <a:r>
              <a:rPr lang="en-US" sz="4500" dirty="0" smtClean="0">
                <a:latin typeface="Calibri (body)"/>
                <a:cs typeface="Arial" panose="020B0604020202020204" pitchFamily="34" charset="0"/>
              </a:rPr>
              <a:t> </a:t>
            </a:r>
            <a:r>
              <a:rPr lang="en-US" sz="4500" dirty="0">
                <a:latin typeface="Calibri (body)"/>
                <a:cs typeface="Arial" panose="020B0604020202020204" pitchFamily="34" charset="0"/>
              </a:rPr>
              <a:t>person with whom the </a:t>
            </a:r>
            <a:r>
              <a:rPr lang="en-US" sz="4500" dirty="0" smtClean="0">
                <a:latin typeface="Calibri (body)"/>
                <a:cs typeface="Arial" panose="020B0604020202020204" pitchFamily="34" charset="0"/>
              </a:rPr>
              <a:t>complainant </a:t>
            </a:r>
            <a:r>
              <a:rPr lang="en-US" sz="4500" dirty="0">
                <a:latin typeface="Calibri (body)"/>
                <a:cs typeface="Arial" panose="020B0604020202020204" pitchFamily="34" charset="0"/>
              </a:rPr>
              <a:t>shares a child in </a:t>
            </a:r>
            <a:r>
              <a:rPr lang="en-US" sz="4500" dirty="0" smtClean="0">
                <a:latin typeface="Calibri (body)"/>
                <a:cs typeface="Arial" panose="020B0604020202020204" pitchFamily="34" charset="0"/>
              </a:rPr>
              <a:t>common.</a:t>
            </a:r>
          </a:p>
          <a:p>
            <a:pPr marL="857992" lvl="2" indent="-457200">
              <a:spcBef>
                <a:spcPts val="0"/>
              </a:spcBef>
              <a:spcAft>
                <a:spcPts val="2400"/>
              </a:spcAft>
            </a:pPr>
            <a:r>
              <a:rPr lang="en-US" sz="4500" dirty="0">
                <a:latin typeface="Calibri (body)"/>
                <a:cs typeface="Arial" panose="020B0604020202020204" pitchFamily="34" charset="0"/>
              </a:rPr>
              <a:t>A</a:t>
            </a:r>
            <a:r>
              <a:rPr lang="en-US" sz="4500" dirty="0" smtClean="0">
                <a:latin typeface="Calibri (body)"/>
                <a:cs typeface="Arial" panose="020B0604020202020204" pitchFamily="34" charset="0"/>
              </a:rPr>
              <a:t> </a:t>
            </a:r>
            <a:r>
              <a:rPr lang="en-US" sz="4500" dirty="0">
                <a:latin typeface="Calibri (body)"/>
                <a:cs typeface="Arial" panose="020B0604020202020204" pitchFamily="34" charset="0"/>
              </a:rPr>
              <a:t>person who is cohabitating with or has cohabitated with the </a:t>
            </a:r>
            <a:r>
              <a:rPr lang="en-US" sz="4500" dirty="0" smtClean="0">
                <a:latin typeface="Calibri (body)"/>
                <a:cs typeface="Arial" panose="020B0604020202020204" pitchFamily="34" charset="0"/>
              </a:rPr>
              <a:t>complainant </a:t>
            </a:r>
            <a:r>
              <a:rPr lang="en-US" sz="4500" dirty="0">
                <a:latin typeface="Calibri (body)"/>
                <a:cs typeface="Arial" panose="020B0604020202020204" pitchFamily="34" charset="0"/>
              </a:rPr>
              <a:t>as a spouse or intimate </a:t>
            </a:r>
            <a:r>
              <a:rPr lang="en-US" sz="4500" dirty="0" smtClean="0">
                <a:latin typeface="Calibri (body)"/>
                <a:cs typeface="Arial" panose="020B0604020202020204" pitchFamily="34" charset="0"/>
              </a:rPr>
              <a:t>partner.</a:t>
            </a:r>
          </a:p>
          <a:p>
            <a:pPr marL="857992" lvl="2" indent="-457200">
              <a:spcBef>
                <a:spcPts val="0"/>
              </a:spcBef>
              <a:spcAft>
                <a:spcPts val="2400"/>
              </a:spcAft>
            </a:pPr>
            <a:r>
              <a:rPr lang="en-US" sz="4500" dirty="0" smtClean="0">
                <a:latin typeface="Calibri (body)"/>
                <a:cs typeface="Arial" panose="020B0604020202020204" pitchFamily="34" charset="0"/>
              </a:rPr>
              <a:t>A person </a:t>
            </a:r>
            <a:r>
              <a:rPr lang="en-US" sz="4500" dirty="0">
                <a:latin typeface="Calibri (body)"/>
                <a:cs typeface="Arial" panose="020B0604020202020204" pitchFamily="34" charset="0"/>
              </a:rPr>
              <a:t>similarly situated to a spouse of the </a:t>
            </a:r>
            <a:r>
              <a:rPr lang="en-US" sz="4500" dirty="0" smtClean="0">
                <a:latin typeface="Calibri (body)"/>
                <a:cs typeface="Arial" panose="020B0604020202020204" pitchFamily="34" charset="0"/>
              </a:rPr>
              <a:t>complainant </a:t>
            </a:r>
            <a:r>
              <a:rPr lang="en-US" sz="4500" dirty="0">
                <a:latin typeface="Calibri (body)"/>
                <a:cs typeface="Arial" panose="020B0604020202020204" pitchFamily="34" charset="0"/>
              </a:rPr>
              <a:t>under the domestic or family violence laws of the </a:t>
            </a:r>
            <a:r>
              <a:rPr lang="en-US" sz="4500" dirty="0" smtClean="0">
                <a:latin typeface="Calibri (body)"/>
                <a:cs typeface="Arial" panose="020B0604020202020204" pitchFamily="34" charset="0"/>
              </a:rPr>
              <a:t>jurisdiction.</a:t>
            </a:r>
          </a:p>
          <a:p>
            <a:pPr marL="857992" lvl="2" indent="-457200">
              <a:spcBef>
                <a:spcPts val="0"/>
              </a:spcBef>
              <a:spcAft>
                <a:spcPts val="2400"/>
              </a:spcAft>
            </a:pPr>
            <a:r>
              <a:rPr lang="en-US" sz="4500" dirty="0" smtClean="0">
                <a:latin typeface="Calibri (body)"/>
                <a:cs typeface="Arial" panose="020B0604020202020204" pitchFamily="34" charset="0"/>
              </a:rPr>
              <a:t>Any other </a:t>
            </a:r>
            <a:r>
              <a:rPr lang="en-US" sz="4500" dirty="0">
                <a:latin typeface="Calibri (body)"/>
                <a:cs typeface="Arial" panose="020B0604020202020204" pitchFamily="34" charset="0"/>
              </a:rPr>
              <a:t>person against an adult or youth victim who is protected from that person's acts under the </a:t>
            </a:r>
            <a:r>
              <a:rPr lang="en-US" sz="4500" dirty="0" smtClean="0">
                <a:latin typeface="Calibri (body)"/>
                <a:cs typeface="Arial" panose="020B0604020202020204" pitchFamily="34" charset="0"/>
              </a:rPr>
              <a:t>domestic/family </a:t>
            </a:r>
            <a:r>
              <a:rPr lang="en-US" sz="4500" dirty="0">
                <a:latin typeface="Calibri (body)"/>
                <a:cs typeface="Arial" panose="020B0604020202020204" pitchFamily="34" charset="0"/>
              </a:rPr>
              <a:t>violence laws of the </a:t>
            </a:r>
            <a:r>
              <a:rPr lang="en-US" sz="4500" dirty="0" smtClean="0">
                <a:latin typeface="Calibri (body)"/>
                <a:cs typeface="Arial" panose="020B0604020202020204" pitchFamily="34" charset="0"/>
              </a:rPr>
              <a:t>jurisdiction.</a:t>
            </a:r>
            <a:endParaRPr lang="en-US" sz="4500" dirty="0">
              <a:latin typeface="Calibri (body)"/>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7976608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Domestic Violence</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10896600" cy="4495800"/>
          </a:xfrm>
        </p:spPr>
        <p:txBody>
          <a:bodyPr>
            <a:normAutofit fontScale="70000" lnSpcReduction="20000"/>
          </a:bodyPr>
          <a:lstStyle/>
          <a:p>
            <a:pPr marL="457211" lvl="1" indent="-457200">
              <a:spcBef>
                <a:spcPts val="0"/>
              </a:spcBef>
              <a:spcAft>
                <a:spcPts val="2400"/>
              </a:spcAft>
            </a:pPr>
            <a:r>
              <a:rPr lang="en-US" sz="4300" dirty="0" smtClean="0">
                <a:latin typeface="Calibri (body)"/>
                <a:cs typeface="Arial" panose="020B0604020202020204" pitchFamily="34" charset="0"/>
              </a:rPr>
              <a:t>Ohio law: </a:t>
            </a:r>
          </a:p>
          <a:p>
            <a:pPr marL="857992" lvl="2" indent="-457200">
              <a:spcBef>
                <a:spcPts val="0"/>
              </a:spcBef>
              <a:spcAft>
                <a:spcPts val="2400"/>
              </a:spcAft>
            </a:pPr>
            <a:r>
              <a:rPr lang="en-US" sz="4000" dirty="0" smtClean="0">
                <a:latin typeface="Calibri (body)"/>
                <a:cs typeface="Arial" panose="020B0604020202020204" pitchFamily="34" charset="0"/>
              </a:rPr>
              <a:t>No </a:t>
            </a:r>
            <a:r>
              <a:rPr lang="en-US" sz="4000" dirty="0">
                <a:latin typeface="Calibri (body)"/>
                <a:cs typeface="Arial" panose="020B0604020202020204" pitchFamily="34" charset="0"/>
              </a:rPr>
              <a:t>person shall knowingly cause or attempt to cause physical harm to a family or household </a:t>
            </a:r>
            <a:r>
              <a:rPr lang="en-US" sz="4000" dirty="0" smtClean="0">
                <a:latin typeface="Calibri (body)"/>
                <a:cs typeface="Arial" panose="020B0604020202020204" pitchFamily="34" charset="0"/>
              </a:rPr>
              <a:t>member.</a:t>
            </a:r>
          </a:p>
          <a:p>
            <a:pPr marL="857992" lvl="2" indent="-457200">
              <a:spcBef>
                <a:spcPts val="0"/>
              </a:spcBef>
              <a:spcAft>
                <a:spcPts val="2400"/>
              </a:spcAft>
            </a:pPr>
            <a:r>
              <a:rPr lang="en-US" sz="4000" dirty="0" smtClean="0">
                <a:latin typeface="Calibri (body)"/>
                <a:cs typeface="Arial" panose="020B0604020202020204" pitchFamily="34" charset="0"/>
              </a:rPr>
              <a:t>No </a:t>
            </a:r>
            <a:r>
              <a:rPr lang="en-US" sz="4000" dirty="0">
                <a:latin typeface="Calibri (body)"/>
                <a:cs typeface="Arial" panose="020B0604020202020204" pitchFamily="34" charset="0"/>
              </a:rPr>
              <a:t>person shall recklessly cause serious physical harm to a family or household </a:t>
            </a:r>
            <a:r>
              <a:rPr lang="en-US" sz="4000" dirty="0" smtClean="0">
                <a:latin typeface="Calibri (body)"/>
                <a:cs typeface="Arial" panose="020B0604020202020204" pitchFamily="34" charset="0"/>
              </a:rPr>
              <a:t>member.</a:t>
            </a:r>
          </a:p>
          <a:p>
            <a:pPr marL="857992" lvl="2" indent="-457200">
              <a:spcBef>
                <a:spcPts val="0"/>
              </a:spcBef>
              <a:spcAft>
                <a:spcPts val="2400"/>
              </a:spcAft>
            </a:pPr>
            <a:r>
              <a:rPr lang="en-US" sz="4000" dirty="0" smtClean="0">
                <a:latin typeface="Calibri (body)"/>
                <a:cs typeface="Arial" panose="020B0604020202020204" pitchFamily="34" charset="0"/>
              </a:rPr>
              <a:t>No </a:t>
            </a:r>
            <a:r>
              <a:rPr lang="en-US" sz="4000" dirty="0">
                <a:latin typeface="Calibri (body)"/>
                <a:cs typeface="Arial" panose="020B0604020202020204" pitchFamily="34" charset="0"/>
              </a:rPr>
              <a:t>person, by threat of force, shall knowingly cause a family or household member to believe that the offender will cause imminent physical harm to the family or household member.</a:t>
            </a:r>
            <a:endParaRPr lang="en-US" sz="4000"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0819597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Dating Violence</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10668000" cy="4495800"/>
          </a:xfrm>
        </p:spPr>
        <p:txBody>
          <a:bodyPr>
            <a:normAutofit fontScale="77500" lnSpcReduction="20000"/>
          </a:bodyPr>
          <a:lstStyle/>
          <a:p>
            <a:pPr marL="457211" lvl="1" indent="-457200">
              <a:spcBef>
                <a:spcPts val="0"/>
              </a:spcBef>
              <a:spcAft>
                <a:spcPts val="2400"/>
              </a:spcAft>
            </a:pPr>
            <a:r>
              <a:rPr lang="en-US" sz="3900" dirty="0" smtClean="0">
                <a:latin typeface="Calibri (body)"/>
                <a:cs typeface="Arial" panose="020B0604020202020204" pitchFamily="34" charset="0"/>
              </a:rPr>
              <a:t>An act of violence </a:t>
            </a:r>
            <a:r>
              <a:rPr lang="en-US" sz="3900" dirty="0">
                <a:latin typeface="Calibri (body)"/>
                <a:cs typeface="Arial" panose="020B0604020202020204" pitchFamily="34" charset="0"/>
              </a:rPr>
              <a:t>committed by a </a:t>
            </a:r>
            <a:r>
              <a:rPr lang="en-US" sz="3900" dirty="0" smtClean="0">
                <a:latin typeface="Calibri (body)"/>
                <a:cs typeface="Arial" panose="020B0604020202020204" pitchFamily="34" charset="0"/>
              </a:rPr>
              <a:t>person </a:t>
            </a:r>
            <a:r>
              <a:rPr lang="en-US" sz="3900" dirty="0">
                <a:latin typeface="Calibri (body)"/>
                <a:cs typeface="Arial" panose="020B0604020202020204" pitchFamily="34" charset="0"/>
              </a:rPr>
              <a:t>w</a:t>
            </a:r>
            <a:r>
              <a:rPr lang="en-US" sz="3900" dirty="0" smtClean="0">
                <a:latin typeface="Calibri (body)"/>
                <a:cs typeface="Arial" panose="020B0604020202020204" pitchFamily="34" charset="0"/>
              </a:rPr>
              <a:t>ho </a:t>
            </a:r>
            <a:r>
              <a:rPr lang="en-US" sz="3900" dirty="0">
                <a:latin typeface="Calibri (body)"/>
                <a:cs typeface="Arial" panose="020B0604020202020204" pitchFamily="34" charset="0"/>
              </a:rPr>
              <a:t>is or has been in </a:t>
            </a:r>
            <a:r>
              <a:rPr lang="en-US" sz="3900" dirty="0" smtClean="0">
                <a:latin typeface="Calibri (body)"/>
                <a:cs typeface="Arial" panose="020B0604020202020204" pitchFamily="34" charset="0"/>
              </a:rPr>
              <a:t>a </a:t>
            </a:r>
            <a:r>
              <a:rPr lang="en-US" sz="3900" dirty="0">
                <a:latin typeface="Calibri (body)"/>
                <a:cs typeface="Arial" panose="020B0604020202020204" pitchFamily="34" charset="0"/>
              </a:rPr>
              <a:t>romantic or intimate </a:t>
            </a:r>
            <a:r>
              <a:rPr lang="en-US" sz="3900" dirty="0" smtClean="0">
                <a:latin typeface="Calibri (body)"/>
                <a:cs typeface="Arial" panose="020B0604020202020204" pitchFamily="34" charset="0"/>
              </a:rPr>
              <a:t>relationship </a:t>
            </a:r>
            <a:r>
              <a:rPr lang="en-US" sz="3900" dirty="0">
                <a:latin typeface="Calibri (body)"/>
                <a:cs typeface="Arial" panose="020B0604020202020204" pitchFamily="34" charset="0"/>
              </a:rPr>
              <a:t>with the </a:t>
            </a:r>
            <a:r>
              <a:rPr lang="en-US" sz="3900" dirty="0" smtClean="0">
                <a:latin typeface="Calibri (body)"/>
                <a:cs typeface="Arial" panose="020B0604020202020204" pitchFamily="34" charset="0"/>
              </a:rPr>
              <a:t>complainant</a:t>
            </a:r>
            <a:r>
              <a:rPr lang="en-US" sz="3900" dirty="0">
                <a:latin typeface="Calibri (body)"/>
                <a:cs typeface="Arial" panose="020B0604020202020204" pitchFamily="34" charset="0"/>
              </a:rPr>
              <a:t>.</a:t>
            </a:r>
          </a:p>
          <a:p>
            <a:pPr marL="457211" lvl="1" indent="-457200">
              <a:spcBef>
                <a:spcPts val="0"/>
              </a:spcBef>
              <a:spcAft>
                <a:spcPts val="2400"/>
              </a:spcAft>
            </a:pPr>
            <a:r>
              <a:rPr lang="en-US" sz="3617" dirty="0" smtClean="0">
                <a:latin typeface="Calibri (body)"/>
                <a:cs typeface="Arial" panose="020B0604020202020204" pitchFamily="34" charset="0"/>
              </a:rPr>
              <a:t>The existence </a:t>
            </a:r>
            <a:r>
              <a:rPr lang="en-US" sz="3617" dirty="0">
                <a:latin typeface="Calibri (body)"/>
                <a:cs typeface="Arial" panose="020B0604020202020204" pitchFamily="34" charset="0"/>
              </a:rPr>
              <a:t>of such a relationship </a:t>
            </a:r>
            <a:r>
              <a:rPr lang="en-US" sz="3617" dirty="0" smtClean="0">
                <a:latin typeface="Calibri (body)"/>
                <a:cs typeface="Arial" panose="020B0604020202020204" pitchFamily="34" charset="0"/>
              </a:rPr>
              <a:t>is determined </a:t>
            </a:r>
            <a:r>
              <a:rPr lang="en-US" sz="3617" dirty="0">
                <a:latin typeface="Calibri (body)"/>
                <a:cs typeface="Arial" panose="020B0604020202020204" pitchFamily="34" charset="0"/>
              </a:rPr>
              <a:t>based on a consideration of the following factors:</a:t>
            </a:r>
          </a:p>
          <a:p>
            <a:pPr marL="857992" lvl="2" indent="-457200">
              <a:spcBef>
                <a:spcPts val="0"/>
              </a:spcBef>
              <a:spcAft>
                <a:spcPts val="2400"/>
              </a:spcAft>
            </a:pPr>
            <a:r>
              <a:rPr lang="en-US" sz="2767" dirty="0" smtClean="0">
                <a:latin typeface="Calibri (body)"/>
                <a:cs typeface="Arial" panose="020B0604020202020204" pitchFamily="34" charset="0"/>
              </a:rPr>
              <a:t>The </a:t>
            </a:r>
            <a:r>
              <a:rPr lang="en-US" sz="2767" dirty="0">
                <a:latin typeface="Calibri (body)"/>
                <a:cs typeface="Arial" panose="020B0604020202020204" pitchFamily="34" charset="0"/>
              </a:rPr>
              <a:t>length of the </a:t>
            </a:r>
            <a:r>
              <a:rPr lang="en-US" sz="2767" dirty="0" smtClean="0">
                <a:latin typeface="Calibri (body)"/>
                <a:cs typeface="Arial" panose="020B0604020202020204" pitchFamily="34" charset="0"/>
              </a:rPr>
              <a:t>relationship.</a:t>
            </a:r>
            <a:endParaRPr lang="en-US" sz="2767" dirty="0">
              <a:latin typeface="Calibri (body)"/>
              <a:cs typeface="Arial" panose="020B0604020202020204" pitchFamily="34" charset="0"/>
            </a:endParaRPr>
          </a:p>
          <a:p>
            <a:pPr marL="857992" lvl="2" indent="-457200">
              <a:spcBef>
                <a:spcPts val="0"/>
              </a:spcBef>
              <a:spcAft>
                <a:spcPts val="2400"/>
              </a:spcAft>
            </a:pPr>
            <a:r>
              <a:rPr lang="en-US" sz="2767" dirty="0" smtClean="0">
                <a:latin typeface="Calibri (body)"/>
                <a:cs typeface="Arial" panose="020B0604020202020204" pitchFamily="34" charset="0"/>
              </a:rPr>
              <a:t>The type of relationship.</a:t>
            </a:r>
          </a:p>
          <a:p>
            <a:pPr marL="857992" lvl="2" indent="-457200">
              <a:spcBef>
                <a:spcPts val="0"/>
              </a:spcBef>
              <a:spcAft>
                <a:spcPts val="2400"/>
              </a:spcAft>
            </a:pPr>
            <a:r>
              <a:rPr lang="en-US" sz="2767" dirty="0" smtClean="0">
                <a:latin typeface="Calibri (body)"/>
                <a:cs typeface="Arial" panose="020B0604020202020204" pitchFamily="34" charset="0"/>
              </a:rPr>
              <a:t>The frequency of interaction between the persons involved in the relationship.</a:t>
            </a: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263241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Stalking</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10896600" cy="44958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Engaging in </a:t>
            </a:r>
            <a:r>
              <a:rPr lang="en-US" sz="3000" dirty="0">
                <a:latin typeface="Calibri (body)"/>
                <a:cs typeface="Arial" panose="020B0604020202020204" pitchFamily="34" charset="0"/>
              </a:rPr>
              <a:t>a course of conduct directed at a specific person that would cause a reasonable </a:t>
            </a:r>
            <a:r>
              <a:rPr lang="en-US" sz="3000" dirty="0" smtClean="0">
                <a:latin typeface="Calibri (body)"/>
                <a:cs typeface="Arial" panose="020B0604020202020204" pitchFamily="34" charset="0"/>
              </a:rPr>
              <a:t>person with similar characteristics under similar circumstances to:</a:t>
            </a:r>
          </a:p>
          <a:p>
            <a:pPr marL="857992" lvl="2" indent="-457200">
              <a:spcBef>
                <a:spcPts val="0"/>
              </a:spcBef>
              <a:spcAft>
                <a:spcPts val="2400"/>
              </a:spcAft>
            </a:pPr>
            <a:r>
              <a:rPr lang="en-US" sz="2400" dirty="0">
                <a:latin typeface="Calibri (body)"/>
                <a:cs typeface="Arial" panose="020B0604020202020204" pitchFamily="34" charset="0"/>
              </a:rPr>
              <a:t>F</a:t>
            </a:r>
            <a:r>
              <a:rPr lang="en-US" sz="2400" dirty="0" smtClean="0">
                <a:latin typeface="Calibri (body)"/>
                <a:cs typeface="Arial" panose="020B0604020202020204" pitchFamily="34" charset="0"/>
              </a:rPr>
              <a:t>ear </a:t>
            </a:r>
            <a:r>
              <a:rPr lang="en-US" sz="2400" dirty="0">
                <a:latin typeface="Calibri (body)"/>
                <a:cs typeface="Arial" panose="020B0604020202020204" pitchFamily="34" charset="0"/>
              </a:rPr>
              <a:t>for </a:t>
            </a:r>
            <a:r>
              <a:rPr lang="en-US" sz="2400" dirty="0" smtClean="0">
                <a:latin typeface="Calibri (body)"/>
                <a:cs typeface="Arial" panose="020B0604020202020204" pitchFamily="34" charset="0"/>
              </a:rPr>
              <a:t>their safety </a:t>
            </a:r>
            <a:r>
              <a:rPr lang="en-US" sz="2400" dirty="0">
                <a:latin typeface="Calibri (body)"/>
                <a:cs typeface="Arial" panose="020B0604020202020204" pitchFamily="34" charset="0"/>
              </a:rPr>
              <a:t>or the safety of others; or</a:t>
            </a:r>
          </a:p>
          <a:p>
            <a:pPr marL="857992" lvl="2" indent="-457200">
              <a:spcBef>
                <a:spcPts val="0"/>
              </a:spcBef>
              <a:spcAft>
                <a:spcPts val="2400"/>
              </a:spcAft>
            </a:pPr>
            <a:r>
              <a:rPr lang="en-US" sz="2400" dirty="0" smtClean="0">
                <a:latin typeface="Calibri (body)"/>
                <a:cs typeface="Arial" panose="020B0604020202020204" pitchFamily="34" charset="0"/>
              </a:rPr>
              <a:t>Suffer substantial </a:t>
            </a:r>
            <a:r>
              <a:rPr lang="en-US" sz="2400" dirty="0">
                <a:latin typeface="Calibri (body)"/>
                <a:cs typeface="Arial" panose="020B0604020202020204" pitchFamily="34" charset="0"/>
              </a:rPr>
              <a:t>emotional </a:t>
            </a:r>
            <a:r>
              <a:rPr lang="en-US" sz="2400" dirty="0" smtClean="0">
                <a:latin typeface="Calibri (body)"/>
                <a:cs typeface="Arial" panose="020B0604020202020204" pitchFamily="34" charset="0"/>
              </a:rPr>
              <a:t>distress</a:t>
            </a:r>
          </a:p>
          <a:p>
            <a:pPr marL="457211" lvl="1" indent="-457200">
              <a:spcBef>
                <a:spcPts val="0"/>
              </a:spcBef>
              <a:spcAft>
                <a:spcPts val="2400"/>
              </a:spcAft>
            </a:pPr>
            <a:r>
              <a:rPr lang="en-US" sz="3000" dirty="0" smtClean="0">
                <a:cs typeface="Arial" panose="020B0604020202020204" pitchFamily="34" charset="0"/>
              </a:rPr>
              <a:t>To qualify under Title IX, the conduct (stalking) must be based on sex</a:t>
            </a: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8596789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sz="3600" dirty="0" smtClean="0">
                <a:latin typeface="Arial Black" panose="020B0A04020102020204" pitchFamily="34" charset="0"/>
              </a:rPr>
              <a:t>Sexual Harassment </a:t>
            </a:r>
            <a:r>
              <a:rPr lang="en-US" sz="3600" dirty="0">
                <a:solidFill>
                  <a:srgbClr val="C00000"/>
                </a:solidFill>
                <a:latin typeface="Calibri (heading)"/>
              </a:rPr>
              <a:t>/ </a:t>
            </a:r>
            <a:r>
              <a:rPr lang="en-US" sz="3600" dirty="0" smtClean="0">
                <a:latin typeface="Arial Black" panose="020B0A04020102020204" pitchFamily="34" charset="0"/>
              </a:rPr>
              <a:t>Stalking</a:t>
            </a:r>
            <a:endParaRPr lang="en-US" sz="3600" dirty="0">
              <a:latin typeface="Arial Black" panose="020B0A04020102020204" pitchFamily="34" charset="0"/>
            </a:endParaRPr>
          </a:p>
        </p:txBody>
      </p:sp>
      <p:sp>
        <p:nvSpPr>
          <p:cNvPr id="8" name="Content Placeholder 4"/>
          <p:cNvSpPr>
            <a:spLocks noGrp="1"/>
          </p:cNvSpPr>
          <p:nvPr>
            <p:ph idx="1"/>
          </p:nvPr>
        </p:nvSpPr>
        <p:spPr>
          <a:xfrm>
            <a:off x="533400" y="1600200"/>
            <a:ext cx="10896600" cy="4495800"/>
          </a:xfrm>
        </p:spPr>
        <p:txBody>
          <a:bodyPr>
            <a:normAutofit fontScale="70000" lnSpcReduction="20000"/>
          </a:bodyPr>
          <a:lstStyle/>
          <a:p>
            <a:pPr marL="457211" lvl="1" indent="-457200">
              <a:spcBef>
                <a:spcPts val="0"/>
              </a:spcBef>
              <a:spcAft>
                <a:spcPts val="2400"/>
              </a:spcAft>
            </a:pPr>
            <a:r>
              <a:rPr lang="en-US" sz="3000" dirty="0" smtClean="0">
                <a:latin typeface="Calibri (body)"/>
                <a:cs typeface="Arial" panose="020B0604020202020204" pitchFamily="34" charset="0"/>
              </a:rPr>
              <a:t>Ohio law:</a:t>
            </a:r>
          </a:p>
          <a:p>
            <a:pPr marL="857992" lvl="2" indent="-457200">
              <a:spcBef>
                <a:spcPts val="0"/>
              </a:spcBef>
              <a:spcAft>
                <a:spcPts val="2400"/>
              </a:spcAft>
            </a:pPr>
            <a:r>
              <a:rPr lang="en-US" sz="2583" dirty="0" smtClean="0">
                <a:latin typeface="Calibri (body)"/>
                <a:cs typeface="Arial" panose="020B0604020202020204" pitchFamily="34" charset="0"/>
              </a:rPr>
              <a:t>(A)(1) No </a:t>
            </a:r>
            <a:r>
              <a:rPr lang="en-US" sz="2583" dirty="0">
                <a:latin typeface="Calibri (body)"/>
                <a:cs typeface="Arial" panose="020B0604020202020204" pitchFamily="34" charset="0"/>
              </a:rPr>
              <a:t>person by engaging in a pattern of conduct shall knowingly cause another person to believe that the offender will cause physical harm to the other person or cause mental distress to the other person. In addition to any other basis for the other person’s belief that the offender will cause physical harm to the other person or the other person’s mental distress, the other person’s belief or mental distress may be based on words or conduct of the offender that are directed at or identify a corporation, association, or other organization that employs the other person or to which the other person belongs</a:t>
            </a:r>
            <a:r>
              <a:rPr lang="en-US" sz="2583" dirty="0" smtClean="0">
                <a:latin typeface="Calibri (body)"/>
                <a:cs typeface="Arial" panose="020B0604020202020204" pitchFamily="34" charset="0"/>
              </a:rPr>
              <a:t>.</a:t>
            </a:r>
          </a:p>
          <a:p>
            <a:pPr marL="857992" lvl="2" indent="-457200">
              <a:spcBef>
                <a:spcPts val="0"/>
              </a:spcBef>
              <a:spcAft>
                <a:spcPts val="2400"/>
              </a:spcAft>
            </a:pPr>
            <a:r>
              <a:rPr lang="en-US" sz="2583" dirty="0" smtClean="0">
                <a:latin typeface="Calibri (body)"/>
                <a:cs typeface="Arial" panose="020B0604020202020204" pitchFamily="34" charset="0"/>
              </a:rPr>
              <a:t>(A)(2) No </a:t>
            </a:r>
            <a:r>
              <a:rPr lang="en-US" sz="2583" dirty="0">
                <a:latin typeface="Calibri (body)"/>
                <a:cs typeface="Arial" panose="020B0604020202020204" pitchFamily="34" charset="0"/>
              </a:rPr>
              <a:t>person, through the use of any electronic method of remotely transferring information, including, but not limited to, any computer, computer network, computer program, or computer system, shall post a message with purpose to urge or incite another to commit a violation of </a:t>
            </a:r>
            <a:r>
              <a:rPr lang="en-US" sz="2583" dirty="0" smtClean="0">
                <a:latin typeface="Calibri (body)"/>
                <a:cs typeface="Arial" panose="020B0604020202020204" pitchFamily="34" charset="0"/>
              </a:rPr>
              <a:t>division (A)(1) of this section.</a:t>
            </a:r>
          </a:p>
          <a:p>
            <a:pPr marL="857992" lvl="2" indent="-457200">
              <a:spcBef>
                <a:spcPts val="0"/>
              </a:spcBef>
              <a:spcAft>
                <a:spcPts val="2400"/>
              </a:spcAft>
            </a:pPr>
            <a:r>
              <a:rPr lang="en-US" sz="2583" dirty="0" smtClean="0">
                <a:latin typeface="Calibri (body)"/>
                <a:cs typeface="Arial" panose="020B0604020202020204" pitchFamily="34" charset="0"/>
              </a:rPr>
              <a:t>(A)(3) No person, with a sexual motivation, shall violate division (A) (1) or (2) of this section.</a:t>
            </a:r>
            <a:endParaRPr lang="en-US" sz="2583"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32456035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8534400" cy="838200"/>
          </a:xfrm>
        </p:spPr>
        <p:txBody>
          <a:bodyPr/>
          <a:lstStyle/>
          <a:p>
            <a:r>
              <a:rPr lang="en-US" sz="3600" dirty="0" smtClean="0">
                <a:latin typeface="Arial Black" panose="020B0A04020102020204" pitchFamily="34" charset="0"/>
              </a:rPr>
              <a:t>Training Agenda</a:t>
            </a:r>
            <a:endParaRPr lang="en-US" sz="3600" dirty="0">
              <a:latin typeface="Arial Black" panose="020B0A04020102020204" pitchFamily="34" charset="0"/>
            </a:endParaRPr>
          </a:p>
        </p:txBody>
      </p:sp>
      <p:sp>
        <p:nvSpPr>
          <p:cNvPr id="5" name="Content Placeholder 4"/>
          <p:cNvSpPr>
            <a:spLocks noGrp="1"/>
          </p:cNvSpPr>
          <p:nvPr>
            <p:ph idx="1"/>
          </p:nvPr>
        </p:nvSpPr>
        <p:spPr>
          <a:xfrm>
            <a:off x="533400" y="1600200"/>
            <a:ext cx="11125200" cy="4191000"/>
          </a:xfrm>
        </p:spPr>
        <p:txBody>
          <a:bodyPr>
            <a:normAutofit/>
          </a:bodyPr>
          <a:lstStyle/>
          <a:p>
            <a:pPr marL="571511" lvl="1" indent="-571500">
              <a:spcBef>
                <a:spcPts val="0"/>
              </a:spcBef>
              <a:spcAft>
                <a:spcPts val="2400"/>
              </a:spcAft>
              <a:buFont typeface="+mj-lt"/>
              <a:buAutoNum type="romanUcPeriod"/>
            </a:pPr>
            <a:r>
              <a:rPr lang="en-US" sz="3000" dirty="0" smtClean="0">
                <a:cs typeface="Arial" panose="020B0604020202020204" pitchFamily="34" charset="0"/>
              </a:rPr>
              <a:t>Introduction to Title IX</a:t>
            </a:r>
          </a:p>
          <a:p>
            <a:pPr marL="571511" lvl="1" indent="-571500">
              <a:spcBef>
                <a:spcPts val="0"/>
              </a:spcBef>
              <a:spcAft>
                <a:spcPts val="2400"/>
              </a:spcAft>
              <a:buFont typeface="+mj-lt"/>
              <a:buAutoNum type="romanUcPeriod"/>
            </a:pPr>
            <a:r>
              <a:rPr lang="en-US" sz="3000" dirty="0" smtClean="0">
                <a:cs typeface="Arial" panose="020B0604020202020204" pitchFamily="34" charset="0"/>
              </a:rPr>
              <a:t>Requirements under the new Title IX regulations</a:t>
            </a:r>
          </a:p>
          <a:p>
            <a:pPr marL="571511" lvl="1" indent="-571500">
              <a:spcBef>
                <a:spcPts val="0"/>
              </a:spcBef>
              <a:spcAft>
                <a:spcPts val="2400"/>
              </a:spcAft>
              <a:buFont typeface="+mj-lt"/>
              <a:buAutoNum type="romanUcPeriod"/>
            </a:pPr>
            <a:r>
              <a:rPr lang="en-US" sz="3000" dirty="0" smtClean="0">
                <a:cs typeface="Arial" panose="020B0604020202020204" pitchFamily="34" charset="0"/>
              </a:rPr>
              <a:t>The definition of sexual harassment</a:t>
            </a:r>
          </a:p>
          <a:p>
            <a:pPr marL="571511" lvl="1" indent="-571500">
              <a:spcBef>
                <a:spcPts val="0"/>
              </a:spcBef>
              <a:spcAft>
                <a:spcPts val="2400"/>
              </a:spcAft>
              <a:buFont typeface="+mj-lt"/>
              <a:buAutoNum type="romanUcPeriod"/>
            </a:pPr>
            <a:r>
              <a:rPr lang="en-US" sz="3000" dirty="0" smtClean="0">
                <a:solidFill>
                  <a:srgbClr val="C00000"/>
                </a:solidFill>
                <a:cs typeface="Arial" panose="020B0604020202020204" pitchFamily="34" charset="0"/>
              </a:rPr>
              <a:t>The </a:t>
            </a:r>
            <a:r>
              <a:rPr lang="en-US" sz="3000" dirty="0">
                <a:solidFill>
                  <a:srgbClr val="C00000"/>
                </a:solidFill>
                <a:cs typeface="Arial" panose="020B0604020202020204" pitchFamily="34" charset="0"/>
              </a:rPr>
              <a:t>scope of </a:t>
            </a:r>
            <a:r>
              <a:rPr lang="en-US" sz="3000" dirty="0" smtClean="0">
                <a:solidFill>
                  <a:srgbClr val="C00000"/>
                </a:solidFill>
                <a:cs typeface="Arial" panose="020B0604020202020204" pitchFamily="34" charset="0"/>
              </a:rPr>
              <a:t>the University’s </a:t>
            </a:r>
            <a:r>
              <a:rPr lang="en-US" sz="3000" dirty="0">
                <a:solidFill>
                  <a:srgbClr val="C00000"/>
                </a:solidFill>
                <a:cs typeface="Arial" panose="020B0604020202020204" pitchFamily="34" charset="0"/>
              </a:rPr>
              <a:t>education programs or activities</a:t>
            </a:r>
          </a:p>
          <a:p>
            <a:pPr marL="571511" lvl="1" indent="-571500">
              <a:spcBef>
                <a:spcPts val="0"/>
              </a:spcBef>
              <a:spcAft>
                <a:spcPts val="2400"/>
              </a:spcAft>
              <a:buFont typeface="+mj-lt"/>
              <a:buAutoNum type="romanUcPeriod"/>
            </a:pPr>
            <a:endParaRPr lang="en-US" sz="3000" dirty="0" smtClean="0">
              <a:cs typeface="Arial" panose="020B0604020202020204" pitchFamily="34" charset="0"/>
            </a:endParaRPr>
          </a:p>
        </p:txBody>
      </p:sp>
      <p:pic>
        <p:nvPicPr>
          <p:cNvPr id="1028" name="Picture 4" descr="The Independent Newspapers – A guide for next Tuesday's el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76400"/>
            <a:ext cx="436340" cy="4285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he Independent Newspapers – A guide for next Tuesday's el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2438400"/>
            <a:ext cx="436340" cy="4285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The Independent Newspapers – A guide for next Tuesday's el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931" y="3200400"/>
            <a:ext cx="436340" cy="42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5379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Education Program or Activity</a:t>
            </a:r>
            <a:endParaRPr lang="en-US" dirty="0">
              <a:latin typeface="Calibri (heading)"/>
            </a:endParaRPr>
          </a:p>
        </p:txBody>
      </p:sp>
      <p:sp>
        <p:nvSpPr>
          <p:cNvPr id="8" name="Content Placeholder 4"/>
          <p:cNvSpPr>
            <a:spLocks noGrp="1"/>
          </p:cNvSpPr>
          <p:nvPr>
            <p:ph idx="1"/>
          </p:nvPr>
        </p:nvSpPr>
        <p:spPr>
          <a:xfrm>
            <a:off x="533400" y="1600200"/>
            <a:ext cx="10668000" cy="1905000"/>
          </a:xfrm>
        </p:spPr>
        <p:txBody>
          <a:bodyPr>
            <a:normAutofit/>
          </a:bodyPr>
          <a:lstStyle/>
          <a:p>
            <a:pPr marL="11" lvl="1" indent="0">
              <a:spcBef>
                <a:spcPts val="0"/>
              </a:spcBef>
              <a:spcAft>
                <a:spcPts val="2400"/>
              </a:spcAft>
              <a:buNone/>
            </a:pPr>
            <a:r>
              <a:rPr lang="en-US" sz="2800" dirty="0">
                <a:latin typeface="Calibri (body)"/>
                <a:cs typeface="Arial" panose="020B0604020202020204" pitchFamily="34" charset="0"/>
              </a:rPr>
              <a:t>The </a:t>
            </a:r>
            <a:r>
              <a:rPr lang="en-US" sz="2800" dirty="0" smtClean="0">
                <a:latin typeface="Calibri (body)"/>
                <a:cs typeface="Arial" panose="020B0604020202020204" pitchFamily="34" charset="0"/>
              </a:rPr>
              <a:t>DOE’s </a:t>
            </a:r>
            <a:r>
              <a:rPr lang="en-US" sz="2800" dirty="0">
                <a:latin typeface="Calibri (body)"/>
                <a:cs typeface="Arial" panose="020B0604020202020204" pitchFamily="34" charset="0"/>
              </a:rPr>
              <a:t>authority to regulate sexual harassment depends on whether the conduct occurs in “any education program or </a:t>
            </a:r>
            <a:r>
              <a:rPr lang="en-US" sz="2800" dirty="0" smtClean="0">
                <a:latin typeface="Calibri (body)"/>
                <a:cs typeface="Arial" panose="020B0604020202020204" pitchFamily="34" charset="0"/>
              </a:rPr>
              <a:t>activity.”</a:t>
            </a: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
        <p:nvSpPr>
          <p:cNvPr id="3" name="Rounded Rectangle 2"/>
          <p:cNvSpPr/>
          <p:nvPr/>
        </p:nvSpPr>
        <p:spPr>
          <a:xfrm>
            <a:off x="1828800" y="3276600"/>
            <a:ext cx="7772400" cy="21336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lvl="2" algn="ctr">
              <a:spcBef>
                <a:spcPts val="0"/>
              </a:spcBef>
            </a:pPr>
            <a:r>
              <a:rPr lang="en-US" sz="2500" dirty="0">
                <a:latin typeface="Calibri (body)"/>
                <a:cs typeface="Times New Roman" panose="02020603050405020304" pitchFamily="18" charset="0"/>
              </a:rPr>
              <a:t>“No person in the United States shall, </a:t>
            </a:r>
            <a:r>
              <a:rPr lang="en-US" sz="2500" dirty="0" smtClean="0">
                <a:latin typeface="Calibri (body)"/>
                <a:cs typeface="Times New Roman" panose="02020603050405020304" pitchFamily="18" charset="0"/>
              </a:rPr>
              <a:t>on the </a:t>
            </a:r>
            <a:r>
              <a:rPr lang="en-US" sz="2500" dirty="0">
                <a:latin typeface="Calibri (body)"/>
                <a:cs typeface="Times New Roman" panose="02020603050405020304" pitchFamily="18" charset="0"/>
              </a:rPr>
              <a:t>basis of sex, be excluded from participation in, be denied the benefits of, or be subjected to discrimination </a:t>
            </a:r>
            <a:r>
              <a:rPr lang="en-US" sz="2500" dirty="0">
                <a:solidFill>
                  <a:srgbClr val="C00000"/>
                </a:solidFill>
                <a:latin typeface="Calibri (body)"/>
                <a:cs typeface="Times New Roman" panose="02020603050405020304" pitchFamily="18" charset="0"/>
              </a:rPr>
              <a:t>under any education program or activity </a:t>
            </a:r>
            <a:r>
              <a:rPr lang="en-US" sz="2500" dirty="0">
                <a:latin typeface="Calibri (body)"/>
                <a:cs typeface="Times New Roman" panose="02020603050405020304" pitchFamily="18" charset="0"/>
              </a:rPr>
              <a:t>receiving Federal financial assistance.”</a:t>
            </a:r>
            <a:endParaRPr lang="en-US" sz="2500" dirty="0">
              <a:cs typeface="Arial" panose="020B0604020202020204" pitchFamily="34" charset="0"/>
            </a:endParaRPr>
          </a:p>
        </p:txBody>
      </p:sp>
    </p:spTree>
    <p:extLst>
      <p:ext uri="{BB962C8B-B14F-4D97-AF65-F5344CB8AC3E}">
        <p14:creationId xmlns:p14="http://schemas.microsoft.com/office/powerpoint/2010/main" val="23920049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Education Program or Activity</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11" lvl="1" indent="0">
              <a:spcBef>
                <a:spcPts val="0"/>
              </a:spcBef>
              <a:spcAft>
                <a:spcPts val="2400"/>
              </a:spcAft>
              <a:buNone/>
            </a:pPr>
            <a:r>
              <a:rPr lang="en-US" sz="3000" dirty="0" smtClean="0">
                <a:latin typeface="Calibri (body)"/>
                <a:cs typeface="Times New Roman" panose="02020603050405020304" pitchFamily="18" charset="0"/>
              </a:rPr>
              <a:t>Includes locations</a:t>
            </a:r>
            <a:r>
              <a:rPr lang="en-US" sz="3000" dirty="0">
                <a:latin typeface="Calibri (body)"/>
                <a:cs typeface="Times New Roman" panose="02020603050405020304" pitchFamily="18" charset="0"/>
              </a:rPr>
              <a:t>, events, or circumstances over which the recipient exercised </a:t>
            </a:r>
            <a:r>
              <a:rPr lang="en-US" sz="3000" dirty="0">
                <a:solidFill>
                  <a:srgbClr val="C00000"/>
                </a:solidFill>
                <a:latin typeface="Calibri (body)"/>
                <a:cs typeface="Times New Roman" panose="02020603050405020304" pitchFamily="18" charset="0"/>
              </a:rPr>
              <a:t>substantial control </a:t>
            </a:r>
            <a:r>
              <a:rPr lang="en-US" sz="3000" dirty="0">
                <a:latin typeface="Calibri (body)"/>
                <a:cs typeface="Times New Roman" panose="02020603050405020304" pitchFamily="18" charset="0"/>
              </a:rPr>
              <a:t>over both the respondent and the context in which the sexual harassment occurs, and also includes any building owned or controlled by a student organization that is officially recognized by a postsecondary </a:t>
            </a:r>
            <a:r>
              <a:rPr lang="en-US" sz="3000" dirty="0" smtClean="0">
                <a:latin typeface="Calibri (body)"/>
                <a:cs typeface="Times New Roman" panose="02020603050405020304" pitchFamily="18" charset="0"/>
              </a:rPr>
              <a:t>institution.</a:t>
            </a:r>
            <a:endParaRPr lang="en-US" sz="3000"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83453681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Education Program or Activity</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457211" lvl="1" indent="-457200">
              <a:spcBef>
                <a:spcPts val="0"/>
              </a:spcBef>
              <a:spcAft>
                <a:spcPts val="2400"/>
              </a:spcAft>
            </a:pPr>
            <a:r>
              <a:rPr lang="en-US" sz="3000" dirty="0" smtClean="0">
                <a:latin typeface="Calibri (body)"/>
                <a:cs typeface="Times New Roman" panose="02020603050405020304" pitchFamily="18" charset="0"/>
              </a:rPr>
              <a:t>Title </a:t>
            </a:r>
            <a:r>
              <a:rPr lang="en-US" sz="3000" dirty="0">
                <a:latin typeface="Calibri (body)"/>
                <a:cs typeface="Times New Roman" panose="02020603050405020304" pitchFamily="18" charset="0"/>
              </a:rPr>
              <a:t>IX does not require schools to address off-campus conduct that does not involve a program or activity of the </a:t>
            </a:r>
            <a:r>
              <a:rPr lang="en-US" sz="3000" dirty="0" smtClean="0">
                <a:latin typeface="Calibri (body)"/>
                <a:cs typeface="Times New Roman" panose="02020603050405020304" pitchFamily="18" charset="0"/>
              </a:rPr>
              <a:t>school.</a:t>
            </a:r>
            <a:endParaRPr lang="en-US" sz="3000" dirty="0" smtClean="0">
              <a:latin typeface="Calibri (body)"/>
              <a:cs typeface="Arial" panose="020B0604020202020204" pitchFamily="34" charset="0"/>
            </a:endParaRPr>
          </a:p>
          <a:p>
            <a:pPr marL="457211" lvl="1" indent="-457200">
              <a:spcBef>
                <a:spcPts val="0"/>
              </a:spcBef>
              <a:spcAft>
                <a:spcPts val="2400"/>
              </a:spcAft>
            </a:pPr>
            <a:r>
              <a:rPr lang="en-US" sz="3000" dirty="0" smtClean="0">
                <a:latin typeface="Calibri (body)"/>
                <a:cs typeface="Arial" panose="020B0604020202020204" pitchFamily="34" charset="0"/>
              </a:rPr>
              <a:t>Schools are responsible for redressing a hostile environment that occurs on campus even if it relates to off-campus activities.</a:t>
            </a: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32660076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Education Program or Activity</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fontScale="77500" lnSpcReduction="20000"/>
          </a:bodyPr>
          <a:lstStyle/>
          <a:p>
            <a:pPr marL="457211" lvl="1" indent="-457200">
              <a:spcBef>
                <a:spcPts val="0"/>
              </a:spcBef>
              <a:spcAft>
                <a:spcPts val="2400"/>
              </a:spcAft>
            </a:pPr>
            <a:r>
              <a:rPr lang="en-US" sz="3000" dirty="0" smtClean="0">
                <a:latin typeface="Calibri (body)"/>
                <a:cs typeface="Times New Roman" panose="02020603050405020304" pitchFamily="18" charset="0"/>
              </a:rPr>
              <a:t>Title IX applies to off-campus conduct when:</a:t>
            </a:r>
          </a:p>
          <a:p>
            <a:pPr marL="857992" lvl="2" indent="-457200">
              <a:spcBef>
                <a:spcPts val="0"/>
              </a:spcBef>
              <a:spcAft>
                <a:spcPts val="2400"/>
              </a:spcAft>
            </a:pPr>
            <a:r>
              <a:rPr lang="en-US" sz="2583" dirty="0" smtClean="0">
                <a:latin typeface="Calibri (body)"/>
                <a:cs typeface="Times New Roman" panose="02020603050405020304" pitchFamily="18" charset="0"/>
              </a:rPr>
              <a:t>The conduct occurs as part of the school’s operations.</a:t>
            </a:r>
          </a:p>
          <a:p>
            <a:pPr marL="857992" lvl="2" indent="-457200">
              <a:spcBef>
                <a:spcPts val="0"/>
              </a:spcBef>
              <a:spcAft>
                <a:spcPts val="2400"/>
              </a:spcAft>
            </a:pPr>
            <a:r>
              <a:rPr lang="en-US" sz="2583" dirty="0" smtClean="0">
                <a:latin typeface="Calibri (body)"/>
                <a:cs typeface="Times New Roman" panose="02020603050405020304" pitchFamily="18" charset="0"/>
              </a:rPr>
              <a:t>The school exercised substantial control over the respondent and the context of alleged harassment that occurred off campus.</a:t>
            </a:r>
          </a:p>
          <a:p>
            <a:pPr marL="857992" lvl="2" indent="-457200">
              <a:spcBef>
                <a:spcPts val="0"/>
              </a:spcBef>
              <a:spcAft>
                <a:spcPts val="2400"/>
              </a:spcAft>
            </a:pPr>
            <a:r>
              <a:rPr lang="en-US" sz="2583" dirty="0" smtClean="0">
                <a:latin typeface="Calibri (body)"/>
                <a:cs typeface="Times New Roman" panose="02020603050405020304" pitchFamily="18" charset="0"/>
              </a:rPr>
              <a:t>The conduct occurred in an off-campus building owned or controlled by a student organization officially recognized by the school.</a:t>
            </a:r>
          </a:p>
          <a:p>
            <a:pPr marL="457211" lvl="1" indent="-457200">
              <a:spcBef>
                <a:spcPts val="0"/>
              </a:spcBef>
              <a:spcAft>
                <a:spcPts val="2400"/>
              </a:spcAft>
            </a:pPr>
            <a:r>
              <a:rPr lang="en-US" sz="3000" dirty="0" smtClean="0">
                <a:latin typeface="Calibri (body)"/>
                <a:cs typeface="Times New Roman" panose="02020603050405020304" pitchFamily="18" charset="0"/>
              </a:rPr>
              <a:t>A teacher’s sexual harassment of a student may constitute sexual harassment </a:t>
            </a:r>
            <a:r>
              <a:rPr lang="en-US" sz="3000" dirty="0">
                <a:latin typeface="Calibri (body)"/>
                <a:cs typeface="Times New Roman" panose="02020603050405020304" pitchFamily="18" charset="0"/>
              </a:rPr>
              <a:t>in the “program</a:t>
            </a:r>
            <a:r>
              <a:rPr lang="en-US" sz="3000" dirty="0" smtClean="0">
                <a:latin typeface="Calibri (body)"/>
                <a:cs typeface="Times New Roman" panose="02020603050405020304" pitchFamily="18" charset="0"/>
              </a:rPr>
              <a:t>” of the school even if the harassment occurs off campus.</a:t>
            </a:r>
          </a:p>
          <a:p>
            <a:pPr marL="857992" lvl="2" indent="-457200">
              <a:spcBef>
                <a:spcPts val="0"/>
              </a:spcBef>
              <a:spcAft>
                <a:spcPts val="2400"/>
              </a:spcAft>
            </a:pPr>
            <a:endParaRPr lang="en-US" sz="2583" dirty="0" smtClean="0">
              <a:latin typeface="Calibri (body)"/>
              <a:cs typeface="Arial" panose="020B0604020202020204" pitchFamily="34" charset="0"/>
            </a:endParaRP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4636219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heading)"/>
              </a:rPr>
              <a:t>Education Program or </a:t>
            </a:r>
            <a:r>
              <a:rPr lang="en-US" dirty="0" smtClean="0">
                <a:latin typeface="Calibri (heading)"/>
              </a:rPr>
              <a:t>Activity?</a:t>
            </a:r>
            <a:endParaRPr lang="en-US" dirty="0"/>
          </a:p>
        </p:txBody>
      </p:sp>
      <p:sp>
        <p:nvSpPr>
          <p:cNvPr id="3" name="Content Placeholder 2"/>
          <p:cNvSpPr>
            <a:spLocks noGrp="1"/>
          </p:cNvSpPr>
          <p:nvPr>
            <p:ph idx="1"/>
          </p:nvPr>
        </p:nvSpPr>
        <p:spPr>
          <a:xfrm>
            <a:off x="609600" y="1524000"/>
            <a:ext cx="10972800" cy="4495800"/>
          </a:xfrm>
        </p:spPr>
        <p:txBody>
          <a:bodyPr/>
          <a:lstStyle/>
          <a:p>
            <a:r>
              <a:rPr lang="en-US" dirty="0" smtClean="0"/>
              <a:t>A group of students, formed in order to complete a project for a class, meet at an off-campus bar to work on the project.  During that encounter, one student sexually harasses another student.  Is that within the school’s education program or activity?</a:t>
            </a:r>
          </a:p>
          <a:p>
            <a:endParaRPr lang="en-US" dirty="0"/>
          </a:p>
          <a:p>
            <a:r>
              <a:rPr lang="en-US" dirty="0" smtClean="0"/>
              <a:t>A professor invites a student to an off-campus coffee shop in order to discuss a project the student is working on for the professor’s class.  The professor sexually harasses the student at the coffee shop?  Is that within the school’s education program or activity?</a:t>
            </a:r>
            <a:endParaRPr lang="en-US" dirty="0"/>
          </a:p>
        </p:txBody>
      </p:sp>
    </p:spTree>
    <p:extLst>
      <p:ext uri="{BB962C8B-B14F-4D97-AF65-F5344CB8AC3E}">
        <p14:creationId xmlns:p14="http://schemas.microsoft.com/office/powerpoint/2010/main" val="32053384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heading)"/>
              </a:rPr>
              <a:t>Education Program or Activity?</a:t>
            </a:r>
            <a:endParaRPr lang="en-US" dirty="0"/>
          </a:p>
        </p:txBody>
      </p:sp>
      <p:sp>
        <p:nvSpPr>
          <p:cNvPr id="3" name="Content Placeholder 2"/>
          <p:cNvSpPr>
            <a:spLocks noGrp="1"/>
          </p:cNvSpPr>
          <p:nvPr>
            <p:ph idx="1"/>
          </p:nvPr>
        </p:nvSpPr>
        <p:spPr/>
        <p:txBody>
          <a:bodyPr/>
          <a:lstStyle/>
          <a:p>
            <a:r>
              <a:rPr lang="en-US" dirty="0" smtClean="0"/>
              <a:t>After the sexual harassment at the off-campus bar, the student who was harassed is thereafter subjected to taunts, name-calling, and verbal abuse on campus.  </a:t>
            </a:r>
          </a:p>
          <a:p>
            <a:endParaRPr lang="en-US" dirty="0"/>
          </a:p>
          <a:p>
            <a:r>
              <a:rPr lang="en-US" dirty="0" smtClean="0"/>
              <a:t>The student who was harassed reports the conduct to the school, and then is subjected to taunts, name-calling, and verbal abuse on campus.</a:t>
            </a:r>
            <a:endParaRPr lang="en-US" dirty="0"/>
          </a:p>
        </p:txBody>
      </p:sp>
    </p:spTree>
    <p:extLst>
      <p:ext uri="{BB962C8B-B14F-4D97-AF65-F5344CB8AC3E}">
        <p14:creationId xmlns:p14="http://schemas.microsoft.com/office/powerpoint/2010/main" val="795341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solidFill>
                  <a:schemeClr val="tx1"/>
                </a:solidFill>
                <a:latin typeface="Calibri (heading)"/>
              </a:rPr>
              <a:t>Online Study</a:t>
            </a:r>
            <a:endParaRPr lang="en-US" dirty="0">
              <a:solidFill>
                <a:schemeClr val="tx1"/>
              </a:solidFill>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342911" lvl="1" indent="-342900">
              <a:spcBef>
                <a:spcPts val="0"/>
              </a:spcBef>
              <a:spcAft>
                <a:spcPts val="2400"/>
              </a:spcAft>
            </a:pPr>
            <a:r>
              <a:rPr lang="en-US" sz="3000" dirty="0" smtClean="0">
                <a:latin typeface="Calibri (body)"/>
                <a:cs typeface="Arial" panose="020B0604020202020204" pitchFamily="34" charset="0"/>
              </a:rPr>
              <a:t>The school’s “operations” may include computer and online programs and platforms that are owned and operated by, or used in the operation of, the school.</a:t>
            </a:r>
          </a:p>
          <a:p>
            <a:pPr marL="743692" lvl="2" indent="-342900">
              <a:spcBef>
                <a:spcPts val="0"/>
              </a:spcBef>
              <a:spcAft>
                <a:spcPts val="2400"/>
              </a:spcAft>
            </a:pPr>
            <a:r>
              <a:rPr lang="en-US" sz="2500" dirty="0" smtClean="0">
                <a:latin typeface="Calibri (body)"/>
                <a:cs typeface="Arial" panose="020B0604020202020204" pitchFamily="34" charset="0"/>
              </a:rPr>
              <a:t>Regulation example: a student using a personal device to perpetrate online sexual harassment during class time.</a:t>
            </a: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193733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1201400" cy="838200"/>
          </a:xfrm>
        </p:spPr>
        <p:txBody>
          <a:bodyPr/>
          <a:lstStyle/>
          <a:p>
            <a:r>
              <a:rPr lang="en-US" dirty="0" smtClean="0">
                <a:latin typeface="Calibri (heading)"/>
              </a:rPr>
              <a:t>Education Program or Activity</a:t>
            </a:r>
            <a:endParaRPr lang="en-US" dirty="0">
              <a:solidFill>
                <a:schemeClr val="tx1"/>
              </a:solidFill>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11" lvl="1" indent="0">
              <a:spcBef>
                <a:spcPts val="0"/>
              </a:spcBef>
              <a:spcAft>
                <a:spcPts val="2400"/>
              </a:spcAft>
              <a:buNone/>
            </a:pPr>
            <a:r>
              <a:rPr lang="en-US" sz="3000" dirty="0" smtClean="0">
                <a:latin typeface="Calibri (body)"/>
                <a:cs typeface="Times New Roman" panose="02020603050405020304" pitchFamily="18" charset="0"/>
              </a:rPr>
              <a:t>When a school has officially recognized a </a:t>
            </a:r>
            <a:r>
              <a:rPr lang="en-US" sz="3000" dirty="0" smtClean="0">
                <a:solidFill>
                  <a:srgbClr val="C00000"/>
                </a:solidFill>
                <a:latin typeface="Calibri (body)"/>
                <a:cs typeface="Times New Roman" panose="02020603050405020304" pitchFamily="18" charset="0"/>
              </a:rPr>
              <a:t>student organization</a:t>
            </a:r>
            <a:r>
              <a:rPr lang="en-US" sz="3000" dirty="0" smtClean="0">
                <a:latin typeface="Calibri (body)"/>
                <a:cs typeface="Times New Roman" panose="02020603050405020304" pitchFamily="18" charset="0"/>
              </a:rPr>
              <a:t>, then its Title IX obligations apply to sexual harassment that occurs in buildings that are owned or controlled by the student organization, regardless of whether the building is on or off campus</a:t>
            </a:r>
          </a:p>
          <a:p>
            <a:pPr marL="457211" lvl="1" indent="-457200">
              <a:spcBef>
                <a:spcPts val="0"/>
              </a:spcBef>
              <a:spcAft>
                <a:spcPts val="2400"/>
              </a:spcAft>
            </a:pPr>
            <a:r>
              <a:rPr lang="en-US" sz="2500" dirty="0" smtClean="0">
                <a:latin typeface="Calibri (body)"/>
                <a:cs typeface="Times New Roman" panose="02020603050405020304" pitchFamily="18" charset="0"/>
              </a:rPr>
              <a:t>Regulation example: off campus sorority and fraternity housing</a:t>
            </a:r>
            <a:endParaRPr lang="en-US" sz="2500" dirty="0" smtClean="0">
              <a:latin typeface="Calibri (body)"/>
              <a:cs typeface="Arial" panose="020B0604020202020204" pitchFamily="34" charset="0"/>
            </a:endParaRPr>
          </a:p>
          <a:p>
            <a:pPr marL="857992" lvl="2" indent="-457200">
              <a:spcBef>
                <a:spcPts val="0"/>
              </a:spcBef>
              <a:spcAft>
                <a:spcPts val="2400"/>
              </a:spcAft>
            </a:pPr>
            <a:endParaRPr lang="en-US" sz="2383"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8022046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Education Program or Activity</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457211" lvl="1" indent="-457200">
              <a:spcBef>
                <a:spcPts val="0"/>
              </a:spcBef>
              <a:spcAft>
                <a:spcPts val="2400"/>
              </a:spcAft>
            </a:pPr>
            <a:r>
              <a:rPr lang="en-US" sz="3000" dirty="0" smtClean="0">
                <a:latin typeface="Calibri (body)"/>
                <a:cs typeface="Times New Roman" panose="02020603050405020304" pitchFamily="18" charset="0"/>
              </a:rPr>
              <a:t>Title IX </a:t>
            </a:r>
            <a:r>
              <a:rPr lang="en-US" sz="3000" dirty="0" smtClean="0">
                <a:solidFill>
                  <a:srgbClr val="C00000"/>
                </a:solidFill>
                <a:latin typeface="Calibri (body)"/>
                <a:cs typeface="Times New Roman" panose="02020603050405020304" pitchFamily="18" charset="0"/>
              </a:rPr>
              <a:t>does not </a:t>
            </a:r>
            <a:r>
              <a:rPr lang="en-US" sz="3000" dirty="0" smtClean="0">
                <a:latin typeface="Calibri (body)"/>
                <a:cs typeface="Times New Roman" panose="02020603050405020304" pitchFamily="18" charset="0"/>
              </a:rPr>
              <a:t>apply to conduct that occurs:</a:t>
            </a:r>
          </a:p>
          <a:p>
            <a:pPr marL="857992" lvl="2" indent="-457200">
              <a:spcBef>
                <a:spcPts val="0"/>
              </a:spcBef>
              <a:spcAft>
                <a:spcPts val="2400"/>
              </a:spcAft>
            </a:pPr>
            <a:r>
              <a:rPr lang="en-US" sz="2583" dirty="0" smtClean="0">
                <a:latin typeface="Calibri (body)"/>
                <a:cs typeface="Times New Roman" panose="02020603050405020304" pitchFamily="18" charset="0"/>
              </a:rPr>
              <a:t>Outside of the United States.</a:t>
            </a:r>
          </a:p>
          <a:p>
            <a:pPr marL="857992" lvl="2" indent="-457200">
              <a:spcBef>
                <a:spcPts val="0"/>
              </a:spcBef>
              <a:spcAft>
                <a:spcPts val="2400"/>
              </a:spcAft>
            </a:pPr>
            <a:r>
              <a:rPr lang="en-US" sz="2583" dirty="0" smtClean="0">
                <a:latin typeface="Calibri (body)"/>
                <a:cs typeface="Times New Roman" panose="02020603050405020304" pitchFamily="18" charset="0"/>
              </a:rPr>
              <a:t>Inside privately-owned off campus apartments and residences that do not fall under the control of the school.</a:t>
            </a:r>
            <a:endParaRPr lang="en-US" sz="2583" dirty="0" smtClean="0">
              <a:latin typeface="Calibri (body)"/>
              <a:cs typeface="Arial" panose="020B0604020202020204" pitchFamily="34" charset="0"/>
            </a:endParaRPr>
          </a:p>
          <a:p>
            <a:pPr marL="457211" lvl="1" indent="-457200">
              <a:spcBef>
                <a:spcPts val="0"/>
              </a:spcBef>
              <a:spcAft>
                <a:spcPts val="2400"/>
              </a:spcAft>
            </a:pPr>
            <a:endParaRPr lang="en-US" sz="2800" dirty="0" smtClean="0">
              <a:latin typeface="Calibri (body)"/>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5801819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Study Abroad Programs</a:t>
            </a:r>
            <a:endParaRPr lang="en-US" dirty="0">
              <a:latin typeface="Calibri (heading)"/>
            </a:endParaRPr>
          </a:p>
        </p:txBody>
      </p:sp>
      <p:sp>
        <p:nvSpPr>
          <p:cNvPr id="8" name="Content Placeholder 4"/>
          <p:cNvSpPr>
            <a:spLocks noGrp="1"/>
          </p:cNvSpPr>
          <p:nvPr>
            <p:ph idx="1"/>
          </p:nvPr>
        </p:nvSpPr>
        <p:spPr>
          <a:xfrm>
            <a:off x="533400" y="1600200"/>
            <a:ext cx="10668000" cy="4419600"/>
          </a:xfrm>
        </p:spPr>
        <p:txBody>
          <a:bodyPr>
            <a:normAutofit/>
          </a:bodyPr>
          <a:lstStyle/>
          <a:p>
            <a:pPr marL="457211" lvl="1" indent="-457200">
              <a:spcBef>
                <a:spcPts val="0"/>
              </a:spcBef>
              <a:spcAft>
                <a:spcPts val="2400"/>
              </a:spcAft>
            </a:pPr>
            <a:r>
              <a:rPr lang="en-US" sz="3000" dirty="0" smtClean="0">
                <a:latin typeface="Calibri (body)"/>
                <a:cs typeface="Arial" panose="020B0604020202020204" pitchFamily="34" charset="0"/>
              </a:rPr>
              <a:t>Plain text of Title IX means that it does not apply outside the United States, which includes study aboard programs.</a:t>
            </a: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2500" dirty="0" smtClean="0">
              <a:cs typeface="Arial" panose="020B0604020202020204" pitchFamily="34" charset="0"/>
            </a:endParaRPr>
          </a:p>
          <a:p>
            <a:pPr marL="457211" lvl="1" indent="-457200">
              <a:spcBef>
                <a:spcPts val="0"/>
              </a:spcBef>
              <a:spcAft>
                <a:spcPts val="2400"/>
              </a:spcAft>
            </a:pPr>
            <a:endParaRPr lang="en-US" sz="2500" dirty="0" smtClean="0">
              <a:cs typeface="Arial" panose="020B0604020202020204" pitchFamily="34" charset="0"/>
            </a:endParaRP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
        <p:nvSpPr>
          <p:cNvPr id="5" name="Rounded Rectangle 4"/>
          <p:cNvSpPr/>
          <p:nvPr/>
        </p:nvSpPr>
        <p:spPr>
          <a:xfrm>
            <a:off x="2209800" y="3276600"/>
            <a:ext cx="6934200" cy="16002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lvl="2" algn="ctr">
              <a:spcBef>
                <a:spcPts val="0"/>
              </a:spcBef>
            </a:pPr>
            <a:r>
              <a:rPr lang="en-US" sz="2000" dirty="0">
                <a:solidFill>
                  <a:schemeClr val="bg1"/>
                </a:solidFill>
                <a:latin typeface="Calibri (body)"/>
                <a:cs typeface="Times New Roman" panose="02020603050405020304" pitchFamily="18" charset="0"/>
              </a:rPr>
              <a:t>“</a:t>
            </a:r>
            <a:r>
              <a:rPr lang="en-US" sz="2000" dirty="0">
                <a:solidFill>
                  <a:srgbClr val="C00000"/>
                </a:solidFill>
                <a:latin typeface="Calibri (body)"/>
              </a:rPr>
              <a:t>No person in the United States </a:t>
            </a:r>
            <a:r>
              <a:rPr lang="en-US" sz="2000" dirty="0">
                <a:solidFill>
                  <a:schemeClr val="bg1"/>
                </a:solidFill>
                <a:latin typeface="Calibri (body)"/>
                <a:cs typeface="Times New Roman" panose="02020603050405020304" pitchFamily="18" charset="0"/>
              </a:rPr>
              <a:t>shall, </a:t>
            </a:r>
            <a:r>
              <a:rPr lang="en-US" sz="2000" dirty="0" smtClean="0">
                <a:solidFill>
                  <a:schemeClr val="bg1"/>
                </a:solidFill>
                <a:latin typeface="Calibri (body)"/>
                <a:cs typeface="Times New Roman" panose="02020603050405020304" pitchFamily="18" charset="0"/>
              </a:rPr>
              <a:t>on the </a:t>
            </a:r>
            <a:r>
              <a:rPr lang="en-US" sz="2000" dirty="0">
                <a:solidFill>
                  <a:schemeClr val="bg1"/>
                </a:solidFill>
                <a:latin typeface="Calibri (body)"/>
                <a:cs typeface="Times New Roman" panose="02020603050405020304" pitchFamily="18" charset="0"/>
              </a:rPr>
              <a:t>basis of sex, be excluded from participation in, be denied the benefits of, or be subjected to discrimination under any education program or activity receiving Federal financial assistance.”</a:t>
            </a:r>
            <a:endParaRPr lang="en-US" sz="2000" dirty="0">
              <a:solidFill>
                <a:schemeClr val="bg1"/>
              </a:solidFill>
              <a:latin typeface="Calibri (body)"/>
              <a:cs typeface="Arial" panose="020B0604020202020204" pitchFamily="34" charset="0"/>
            </a:endParaRPr>
          </a:p>
        </p:txBody>
      </p:sp>
    </p:spTree>
    <p:extLst>
      <p:ext uri="{BB962C8B-B14F-4D97-AF65-F5344CB8AC3E}">
        <p14:creationId xmlns:p14="http://schemas.microsoft.com/office/powerpoint/2010/main" val="42824382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Mandatory Dismissal</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457211" lvl="1" indent="-457200">
              <a:spcBef>
                <a:spcPts val="0"/>
              </a:spcBef>
              <a:spcAft>
                <a:spcPts val="2400"/>
              </a:spcAft>
            </a:pPr>
            <a:r>
              <a:rPr lang="en-US" sz="3000" dirty="0" smtClean="0">
                <a:latin typeface="Calibri (body)"/>
                <a:cs typeface="Times New Roman" panose="02020603050405020304" pitchFamily="18" charset="0"/>
              </a:rPr>
              <a:t>If the conduct did not occur in the school’s “education program or activity”, or did not occur against a person in the United States, then the school must dismiss the formal complaint.</a:t>
            </a:r>
          </a:p>
          <a:p>
            <a:pPr marL="457211" lvl="1" indent="-457200">
              <a:spcBef>
                <a:spcPts val="0"/>
              </a:spcBef>
              <a:spcAft>
                <a:spcPts val="2400"/>
              </a:spcAft>
            </a:pPr>
            <a:r>
              <a:rPr lang="en-US" sz="3000" dirty="0" smtClean="0">
                <a:latin typeface="Calibri (body)"/>
                <a:cs typeface="Arial" panose="020B0604020202020204" pitchFamily="34" charset="0"/>
              </a:rPr>
              <a:t>But a school </a:t>
            </a:r>
            <a:r>
              <a:rPr lang="en-US" sz="3000" dirty="0">
                <a:latin typeface="Calibri (body)"/>
                <a:cs typeface="Arial" panose="020B0604020202020204" pitchFamily="34" charset="0"/>
              </a:rPr>
              <a:t>may still respond to the allegations under the school’s own code of </a:t>
            </a:r>
            <a:r>
              <a:rPr lang="en-US" sz="3000" dirty="0" smtClean="0">
                <a:latin typeface="Calibri (body)"/>
                <a:cs typeface="Arial" panose="020B0604020202020204" pitchFamily="34" charset="0"/>
              </a:rPr>
              <a:t>conduct.</a:t>
            </a: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178979000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Key Takeaway from Today’s Training</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457211" lvl="1" indent="-457200">
              <a:spcBef>
                <a:spcPts val="0"/>
              </a:spcBef>
              <a:spcAft>
                <a:spcPts val="2400"/>
              </a:spcAft>
            </a:pPr>
            <a:r>
              <a:rPr lang="en-US" sz="3000" dirty="0" smtClean="0">
                <a:latin typeface="Calibri (body)"/>
                <a:cs typeface="Times New Roman" panose="02020603050405020304" pitchFamily="18" charset="0"/>
              </a:rPr>
              <a:t>The new Title IX regulations significantly change Title IX requirements in a variety of ways, including: </a:t>
            </a:r>
          </a:p>
          <a:p>
            <a:pPr marL="857992" lvl="2" indent="-457200">
              <a:spcBef>
                <a:spcPts val="0"/>
              </a:spcBef>
              <a:spcAft>
                <a:spcPts val="2400"/>
              </a:spcAft>
            </a:pPr>
            <a:r>
              <a:rPr lang="en-US" sz="2583" dirty="0" smtClean="0">
                <a:latin typeface="Calibri (body)"/>
                <a:cs typeface="Arial" panose="020B0604020202020204" pitchFamily="34" charset="0"/>
              </a:rPr>
              <a:t>What constitutes sexual harassment under Title IX?;</a:t>
            </a:r>
          </a:p>
          <a:p>
            <a:pPr marL="857992" lvl="2" indent="-457200">
              <a:spcBef>
                <a:spcPts val="0"/>
              </a:spcBef>
              <a:spcAft>
                <a:spcPts val="2400"/>
              </a:spcAft>
            </a:pPr>
            <a:r>
              <a:rPr lang="en-US" sz="2583" dirty="0" smtClean="0">
                <a:latin typeface="Calibri (body)"/>
                <a:cs typeface="Arial" panose="020B0604020202020204" pitchFamily="34" charset="0"/>
              </a:rPr>
              <a:t>What triggers the University’s legal obligation to respond?; and</a:t>
            </a:r>
          </a:p>
          <a:p>
            <a:pPr marL="857992" lvl="2" indent="-457200">
              <a:spcBef>
                <a:spcPts val="0"/>
              </a:spcBef>
              <a:spcAft>
                <a:spcPts val="2400"/>
              </a:spcAft>
            </a:pPr>
            <a:r>
              <a:rPr lang="en-US" sz="2583" dirty="0" smtClean="0">
                <a:latin typeface="Calibri (body)"/>
                <a:cs typeface="Arial" panose="020B0604020202020204" pitchFamily="34" charset="0"/>
              </a:rPr>
              <a:t>How the University must respond?</a:t>
            </a: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38086683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The Goal</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457211" lvl="1" indent="-457200">
              <a:spcBef>
                <a:spcPts val="0"/>
              </a:spcBef>
              <a:spcAft>
                <a:spcPts val="2400"/>
              </a:spcAft>
            </a:pPr>
            <a:r>
              <a:rPr lang="en-US" sz="3000" dirty="0" smtClean="0">
                <a:latin typeface="Calibri (body)"/>
                <a:cs typeface="Times New Roman" panose="02020603050405020304" pitchFamily="18" charset="0"/>
              </a:rPr>
              <a:t>Protect every campus individual’s right to the University’s educational opportunities and benefits free from sex discrimination.</a:t>
            </a:r>
          </a:p>
          <a:p>
            <a:pPr marL="457211" lvl="1" indent="-457200">
              <a:spcBef>
                <a:spcPts val="0"/>
              </a:spcBef>
              <a:spcAft>
                <a:spcPts val="2400"/>
              </a:spcAft>
            </a:pPr>
            <a:r>
              <a:rPr lang="en-US" sz="3000" dirty="0" smtClean="0">
                <a:latin typeface="Calibri (body)"/>
                <a:cs typeface="Times New Roman" panose="02020603050405020304" pitchFamily="18" charset="0"/>
              </a:rPr>
              <a:t>Respect the privacy and autonomy of a complainant.</a:t>
            </a:r>
          </a:p>
          <a:p>
            <a:pPr marL="457211" lvl="1" indent="-457200">
              <a:spcBef>
                <a:spcPts val="0"/>
              </a:spcBef>
              <a:spcAft>
                <a:spcPts val="2400"/>
              </a:spcAft>
            </a:pPr>
            <a:r>
              <a:rPr lang="en-US" sz="3000" dirty="0" smtClean="0">
                <a:latin typeface="Calibri (body)"/>
                <a:cs typeface="Times New Roman" panose="02020603050405020304" pitchFamily="18" charset="0"/>
              </a:rPr>
              <a:t>Ensure a prompt, fair, and efficient process.</a:t>
            </a:r>
          </a:p>
          <a:p>
            <a:pPr marL="457211" lvl="1" indent="-457200">
              <a:spcBef>
                <a:spcPts val="0"/>
              </a:spcBef>
              <a:spcAft>
                <a:spcPts val="2400"/>
              </a:spcAft>
            </a:pPr>
            <a:endParaRPr lang="en-US" sz="2500" dirty="0">
              <a:cs typeface="Arial" panose="020B0604020202020204" pitchFamily="34" charset="0"/>
            </a:endParaRPr>
          </a:p>
          <a:p>
            <a:pPr marL="457211" lvl="1" indent="-457200">
              <a:spcBef>
                <a:spcPts val="0"/>
              </a:spcBef>
              <a:spcAft>
                <a:spcPts val="2400"/>
              </a:spcAft>
            </a:pPr>
            <a:endParaRPr lang="en-US" sz="30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25862679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609600"/>
            <a:ext cx="10972800" cy="838200"/>
          </a:xfrm>
        </p:spPr>
        <p:txBody>
          <a:bodyPr/>
          <a:lstStyle/>
          <a:p>
            <a:r>
              <a:rPr lang="en-US" dirty="0" smtClean="0">
                <a:latin typeface="Calibri (heading)"/>
              </a:rPr>
              <a:t>Upcoming Training</a:t>
            </a:r>
            <a:endParaRPr lang="en-US" dirty="0">
              <a:latin typeface="Calibri (heading)"/>
            </a:endParaRPr>
          </a:p>
        </p:txBody>
      </p:sp>
      <p:sp>
        <p:nvSpPr>
          <p:cNvPr id="8" name="Content Placeholder 4"/>
          <p:cNvSpPr>
            <a:spLocks noGrp="1"/>
          </p:cNvSpPr>
          <p:nvPr>
            <p:ph idx="1"/>
          </p:nvPr>
        </p:nvSpPr>
        <p:spPr>
          <a:xfrm>
            <a:off x="533400" y="1600200"/>
            <a:ext cx="10668000" cy="4038600"/>
          </a:xfrm>
        </p:spPr>
        <p:txBody>
          <a:bodyPr>
            <a:normAutofit/>
          </a:bodyPr>
          <a:lstStyle/>
          <a:p>
            <a:pPr marL="457211" lvl="1" indent="-457200">
              <a:spcBef>
                <a:spcPts val="0"/>
              </a:spcBef>
              <a:spcAft>
                <a:spcPts val="2400"/>
              </a:spcAft>
            </a:pPr>
            <a:r>
              <a:rPr lang="en-US" sz="3600" dirty="0" smtClean="0"/>
              <a:t>Reports vs. formal complaints; and </a:t>
            </a:r>
          </a:p>
          <a:p>
            <a:pPr marL="11" lvl="1" indent="0">
              <a:spcBef>
                <a:spcPts val="0"/>
              </a:spcBef>
              <a:spcAft>
                <a:spcPts val="2400"/>
              </a:spcAft>
              <a:buNone/>
            </a:pPr>
            <a:endParaRPr lang="en-US" sz="3600" dirty="0" smtClean="0"/>
          </a:p>
          <a:p>
            <a:pPr marL="457211" lvl="1" indent="-457200">
              <a:spcBef>
                <a:spcPts val="0"/>
              </a:spcBef>
              <a:spcAft>
                <a:spcPts val="2400"/>
              </a:spcAft>
            </a:pPr>
            <a:r>
              <a:rPr lang="en-US" sz="3600" dirty="0" smtClean="0"/>
              <a:t>How </a:t>
            </a:r>
            <a:r>
              <a:rPr lang="en-US" sz="3600" dirty="0"/>
              <a:t>to conduct an investigation and grievance process including hearings, appeals, and informal resolution </a:t>
            </a:r>
            <a:r>
              <a:rPr lang="en-US" sz="3600" dirty="0" smtClean="0"/>
              <a:t>processes.</a:t>
            </a:r>
            <a:endParaRPr lang="en-US" sz="3600" dirty="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a:p>
            <a:pPr marL="457211" lvl="1" indent="-457200">
              <a:spcBef>
                <a:spcPts val="0"/>
              </a:spcBef>
              <a:spcAft>
                <a:spcPts val="2400"/>
              </a:spcAft>
            </a:pPr>
            <a:endParaRPr lang="en-US" sz="3000" dirty="0" smtClean="0">
              <a:cs typeface="Arial" panose="020B0604020202020204" pitchFamily="34" charset="0"/>
            </a:endParaRPr>
          </a:p>
          <a:p>
            <a:pPr marL="857992" lvl="2" indent="-457200">
              <a:spcBef>
                <a:spcPts val="0"/>
              </a:spcBef>
              <a:spcAft>
                <a:spcPts val="2400"/>
              </a:spcAft>
            </a:pPr>
            <a:endParaRPr lang="en-US" sz="2583" dirty="0" smtClean="0">
              <a:cs typeface="Arial" panose="020B0604020202020204" pitchFamily="34" charset="0"/>
            </a:endParaRPr>
          </a:p>
        </p:txBody>
      </p:sp>
    </p:spTree>
    <p:extLst>
      <p:ext uri="{BB962C8B-B14F-4D97-AF65-F5344CB8AC3E}">
        <p14:creationId xmlns:p14="http://schemas.microsoft.com/office/powerpoint/2010/main" val="976797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76400" y="1091550"/>
            <a:ext cx="7721599" cy="1025525"/>
          </a:xfrm>
        </p:spPr>
        <p:txBody>
          <a:bodyPr/>
          <a:lstStyle/>
          <a:p>
            <a:pPr algn="ctr"/>
            <a:r>
              <a:rPr lang="en-US" sz="4800" b="1" dirty="0" smtClean="0">
                <a:latin typeface="Calibri (heading)"/>
              </a:rPr>
              <a:t>Questions</a:t>
            </a:r>
            <a:r>
              <a:rPr lang="en-US" sz="4800" b="1" dirty="0">
                <a:latin typeface="Calibri (heading)"/>
              </a:rPr>
              <a:t>?</a:t>
            </a:r>
          </a:p>
        </p:txBody>
      </p:sp>
      <p:sp>
        <p:nvSpPr>
          <p:cNvPr id="2" name="Rectangle 1"/>
          <p:cNvSpPr/>
          <p:nvPr/>
        </p:nvSpPr>
        <p:spPr>
          <a:xfrm>
            <a:off x="2641596" y="2286000"/>
            <a:ext cx="6096000" cy="923330"/>
          </a:xfrm>
          <a:prstGeom prst="rect">
            <a:avLst/>
          </a:prstGeom>
        </p:spPr>
        <p:txBody>
          <a:bodyPr>
            <a:spAutoFit/>
          </a:bodyPr>
          <a:lstStyle/>
          <a:p>
            <a:pPr lvl="0" algn="ctr">
              <a:defRPr/>
            </a:pPr>
            <a:endParaRPr lang="en-US" dirty="0" smtClean="0">
              <a:solidFill>
                <a:prstClr val="black"/>
              </a:solidFill>
              <a:latin typeface="Calibri (body)"/>
            </a:endParaRPr>
          </a:p>
          <a:p>
            <a:pPr lvl="0" algn="ctr">
              <a:defRPr/>
            </a:pPr>
            <a:endParaRPr lang="en-US" dirty="0">
              <a:solidFill>
                <a:prstClr val="black"/>
              </a:solidFill>
              <a:latin typeface="Calibri (body)"/>
            </a:endParaRPr>
          </a:p>
          <a:p>
            <a:pPr lvl="0" algn="ctr">
              <a:defRPr/>
            </a:pPr>
            <a:endParaRPr lang="en-US" dirty="0">
              <a:solidFill>
                <a:prstClr val="black"/>
              </a:solidFill>
              <a:latin typeface="Calibri (body)"/>
            </a:endParaRPr>
          </a:p>
        </p:txBody>
      </p:sp>
    </p:spTree>
    <p:extLst>
      <p:ext uri="{BB962C8B-B14F-4D97-AF65-F5344CB8AC3E}">
        <p14:creationId xmlns:p14="http://schemas.microsoft.com/office/powerpoint/2010/main" val="1402355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_Taft Template">
  <a:themeElements>
    <a:clrScheme name="Taft Colors">
      <a:dk1>
        <a:srgbClr val="000000"/>
      </a:dk1>
      <a:lt1>
        <a:srgbClr val="FFFFFF"/>
      </a:lt1>
      <a:dk2>
        <a:srgbClr val="000000"/>
      </a:dk2>
      <a:lt2>
        <a:srgbClr val="808080"/>
      </a:lt2>
      <a:accent1>
        <a:srgbClr val="800000"/>
      </a:accent1>
      <a:accent2>
        <a:srgbClr val="47438F"/>
      </a:accent2>
      <a:accent3>
        <a:srgbClr val="FFFFFF"/>
      </a:accent3>
      <a:accent4>
        <a:srgbClr val="000000"/>
      </a:accent4>
      <a:accent5>
        <a:srgbClr val="A5A5A5"/>
      </a:accent5>
      <a:accent6>
        <a:srgbClr val="595959"/>
      </a:accent6>
      <a:hlink>
        <a:srgbClr val="800000"/>
      </a:hlink>
      <a:folHlink>
        <a:srgbClr val="C0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_TaftPowerPoint.PPTX" id="{2C1A4B0B-281E-44EF-BB2D-9A0056A590B6}" vid="{9FAB0E9F-C5D5-40A6-BD16-835B1FED9F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TotalTime>
  <Words>3825</Words>
  <Application>Microsoft Office PowerPoint</Application>
  <PresentationFormat>Widescreen</PresentationFormat>
  <Paragraphs>453</Paragraphs>
  <Slides>66</Slides>
  <Notes>61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66</vt:i4>
      </vt:variant>
    </vt:vector>
  </HeadingPairs>
  <TitlesOfParts>
    <vt:vector size="77" baseType="lpstr">
      <vt:lpstr>Arial</vt:lpstr>
      <vt:lpstr>Arial Black</vt:lpstr>
      <vt:lpstr>Arial Narrow</vt:lpstr>
      <vt:lpstr>Calibri</vt:lpstr>
      <vt:lpstr>Calibri (body)</vt:lpstr>
      <vt:lpstr>Calibri (heading)</vt:lpstr>
      <vt:lpstr>Courier New</vt:lpstr>
      <vt:lpstr>Georgia</vt:lpstr>
      <vt:lpstr>Times New Roman</vt:lpstr>
      <vt:lpstr>Wingdings</vt:lpstr>
      <vt:lpstr>1__Taft Template</vt:lpstr>
      <vt:lpstr> Title IX Training Part 1: The New Regulations</vt:lpstr>
      <vt:lpstr>Training Agenda</vt:lpstr>
      <vt:lpstr>What is Title IX?</vt:lpstr>
      <vt:lpstr>Purposes of Title IX</vt:lpstr>
      <vt:lpstr>Title IX General Requirements</vt:lpstr>
      <vt:lpstr>What does Title IX Not Do?</vt:lpstr>
      <vt:lpstr>Scope of Coverage under Title IX</vt:lpstr>
      <vt:lpstr>Title IX Enforcement</vt:lpstr>
      <vt:lpstr>Title IX Sex Discrimination</vt:lpstr>
      <vt:lpstr>Title IX and Sexual Harassment</vt:lpstr>
      <vt:lpstr>Title IX Violation / Gebser/Davis Framework</vt:lpstr>
      <vt:lpstr>Title IX and Sexual Harassment</vt:lpstr>
      <vt:lpstr>Title IX Violation / Old DOE Guidance</vt:lpstr>
      <vt:lpstr>Title IX and CCMS Policy</vt:lpstr>
      <vt:lpstr>Training Agenda</vt:lpstr>
      <vt:lpstr>Primary Changes under the New Regulations</vt:lpstr>
      <vt:lpstr>Title IX Violation / New Regulations</vt:lpstr>
      <vt:lpstr>Title IX Training Requirements</vt:lpstr>
      <vt:lpstr>Title IX Training Requirements</vt:lpstr>
      <vt:lpstr>Additional Title IX Training Requirements</vt:lpstr>
      <vt:lpstr>Additional Title IX Training Requirements</vt:lpstr>
      <vt:lpstr>Title IX Violation / New Regulations</vt:lpstr>
      <vt:lpstr>Actual Knowledge</vt:lpstr>
      <vt:lpstr>Actual Knowledge</vt:lpstr>
      <vt:lpstr>Title IX Violation under the New Regulations</vt:lpstr>
      <vt:lpstr>Prompt Response &amp; Deliberate Indifference</vt:lpstr>
      <vt:lpstr>Required Response</vt:lpstr>
      <vt:lpstr>Changes in the Process</vt:lpstr>
      <vt:lpstr>Training Agenda</vt:lpstr>
      <vt:lpstr>Sexual Harassment</vt:lpstr>
      <vt:lpstr>Sexual Harassment / Quid Pro Quo</vt:lpstr>
      <vt:lpstr>Sexual Harassment / Hostile Environment</vt:lpstr>
      <vt:lpstr>Sexual Harassment / Hostile Environment</vt:lpstr>
      <vt:lpstr>Hostile Environment / Severe</vt:lpstr>
      <vt:lpstr>Hostile Environment / Pervasive</vt:lpstr>
      <vt:lpstr>Hostile Environment / Objectively Offensive and Denies Equal Access</vt:lpstr>
      <vt:lpstr>Hostile Environment / Denies Equal Access</vt:lpstr>
      <vt:lpstr>Hostile Environment / Employees</vt:lpstr>
      <vt:lpstr>Sexual Harassment / Sexual Assault</vt:lpstr>
      <vt:lpstr>Sexual Harassment / Sexual Assault</vt:lpstr>
      <vt:lpstr>Consent</vt:lpstr>
      <vt:lpstr>Consent</vt:lpstr>
      <vt:lpstr>Consent</vt:lpstr>
      <vt:lpstr>Consent</vt:lpstr>
      <vt:lpstr>Sexual Harassment / Statutory Rape</vt:lpstr>
      <vt:lpstr>Sexual Harassment / Domestic Violence</vt:lpstr>
      <vt:lpstr>Sexual Harassment / Domestic Violence</vt:lpstr>
      <vt:lpstr>Sexual Harassment / Dating Violence</vt:lpstr>
      <vt:lpstr>Sexual Harassment / Stalking</vt:lpstr>
      <vt:lpstr>Sexual Harassment / Stalking</vt:lpstr>
      <vt:lpstr>Training Agenda</vt:lpstr>
      <vt:lpstr>Education Program or Activity</vt:lpstr>
      <vt:lpstr>Education Program or Activity</vt:lpstr>
      <vt:lpstr>Education Program or Activity</vt:lpstr>
      <vt:lpstr>Education Program or Activity</vt:lpstr>
      <vt:lpstr>Education Program or Activity?</vt:lpstr>
      <vt:lpstr>Education Program or Activity?</vt:lpstr>
      <vt:lpstr>Online Study</vt:lpstr>
      <vt:lpstr>Education Program or Activity</vt:lpstr>
      <vt:lpstr>Education Program or Activity</vt:lpstr>
      <vt:lpstr>Study Abroad Programs</vt:lpstr>
      <vt:lpstr>Mandatory Dismissal</vt:lpstr>
      <vt:lpstr>Key Takeaway from Today’s Training</vt:lpstr>
      <vt:lpstr>The Goal</vt:lpstr>
      <vt:lpstr>Upcoming Training</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Title IX Training Part 1: The New Regulations</dc:title>
  <dc:creator>Beth Williams</dc:creator>
  <cp:lastModifiedBy>Beth Williams</cp:lastModifiedBy>
  <cp:revision>731</cp:revision>
  <cp:lastPrinted>2021-08-30T15:30:56Z</cp:lastPrinted>
  <dcterms:created xsi:type="dcterms:W3CDTF">1900-01-01T05:00:00Z</dcterms:created>
  <dcterms:modified xsi:type="dcterms:W3CDTF">2021-08-30T17:19:50Z</dcterms:modified>
</cp:coreProperties>
</file>